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77" r:id="rId15"/>
    <p:sldId id="271" r:id="rId16"/>
    <p:sldId id="272" r:id="rId17"/>
    <p:sldId id="273" r:id="rId18"/>
    <p:sldId id="274" r:id="rId19"/>
    <p:sldId id="275"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C4A0A3-0100-4E64-A9BD-E3533EBC028C}" v="1" dt="2021-07-03T08:37:36.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p:restoredTop sz="94650"/>
  </p:normalViewPr>
  <p:slideViewPr>
    <p:cSldViewPr snapToGrid="0">
      <p:cViewPr>
        <p:scale>
          <a:sx n="117" d="100"/>
          <a:sy n="117" d="100"/>
        </p:scale>
        <p:origin x="63" y="33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26e8e7a2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26e8e7a2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17947346b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17947346b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917947346b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917947346b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17947346b_0_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17947346b_0_7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4dc11c1d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94dc11c1d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4dc11c1d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94dc11c1d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917947346b_0_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917947346b_0_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17947346b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17947346b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17947346b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17947346b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ja" sz="1400">
                <a:solidFill>
                  <a:srgbClr val="434343"/>
                </a:solidFill>
              </a:rPr>
              <a:t>。 </a:t>
            </a:r>
            <a:endParaRPr sz="1400">
              <a:solidFill>
                <a:srgbClr val="434343"/>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917947346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917947346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1400">
                <a:solidFill>
                  <a:srgbClr val="434343"/>
                </a:solidFill>
              </a:rPr>
              <a:t>。 </a:t>
            </a:r>
            <a:endParaRPr sz="1400">
              <a:solidFill>
                <a:srgbClr val="434343"/>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17947346b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917947346b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926e8e7a2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926e8e7a2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17947346b_0_6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17947346b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17947346b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17947346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917947346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917947346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917947346b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917947346b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917947346b_0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917947346b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17947346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17947346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17947346b_0_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17947346b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None/>
              <a:defRPr sz="2800">
                <a:solidFill>
                  <a:srgbClr val="434343"/>
                </a:solidFill>
              </a:defRPr>
            </a:lvl1pPr>
            <a:lvl2pPr lvl="1">
              <a:spcBef>
                <a:spcPts val="0"/>
              </a:spcBef>
              <a:spcAft>
                <a:spcPts val="0"/>
              </a:spcAft>
              <a:buClr>
                <a:srgbClr val="434343"/>
              </a:buClr>
              <a:buSzPts val="2800"/>
              <a:buNone/>
              <a:defRPr sz="2800">
                <a:solidFill>
                  <a:srgbClr val="434343"/>
                </a:solidFill>
              </a:defRPr>
            </a:lvl2pPr>
            <a:lvl3pPr lvl="2">
              <a:spcBef>
                <a:spcPts val="0"/>
              </a:spcBef>
              <a:spcAft>
                <a:spcPts val="0"/>
              </a:spcAft>
              <a:buClr>
                <a:srgbClr val="434343"/>
              </a:buClr>
              <a:buSzPts val="2800"/>
              <a:buNone/>
              <a:defRPr sz="2800">
                <a:solidFill>
                  <a:srgbClr val="434343"/>
                </a:solidFill>
              </a:defRPr>
            </a:lvl3pPr>
            <a:lvl4pPr lvl="3">
              <a:spcBef>
                <a:spcPts val="0"/>
              </a:spcBef>
              <a:spcAft>
                <a:spcPts val="0"/>
              </a:spcAft>
              <a:buClr>
                <a:srgbClr val="434343"/>
              </a:buClr>
              <a:buSzPts val="2800"/>
              <a:buNone/>
              <a:defRPr sz="2800">
                <a:solidFill>
                  <a:srgbClr val="434343"/>
                </a:solidFill>
              </a:defRPr>
            </a:lvl4pPr>
            <a:lvl5pPr lvl="4">
              <a:spcBef>
                <a:spcPts val="0"/>
              </a:spcBef>
              <a:spcAft>
                <a:spcPts val="0"/>
              </a:spcAft>
              <a:buClr>
                <a:srgbClr val="434343"/>
              </a:buClr>
              <a:buSzPts val="2800"/>
              <a:buNone/>
              <a:defRPr sz="2800">
                <a:solidFill>
                  <a:srgbClr val="434343"/>
                </a:solidFill>
              </a:defRPr>
            </a:lvl5pPr>
            <a:lvl6pPr lvl="5">
              <a:spcBef>
                <a:spcPts val="0"/>
              </a:spcBef>
              <a:spcAft>
                <a:spcPts val="0"/>
              </a:spcAft>
              <a:buClr>
                <a:srgbClr val="434343"/>
              </a:buClr>
              <a:buSzPts val="2800"/>
              <a:buNone/>
              <a:defRPr sz="2800">
                <a:solidFill>
                  <a:srgbClr val="434343"/>
                </a:solidFill>
              </a:defRPr>
            </a:lvl6pPr>
            <a:lvl7pPr lvl="6">
              <a:spcBef>
                <a:spcPts val="0"/>
              </a:spcBef>
              <a:spcAft>
                <a:spcPts val="0"/>
              </a:spcAft>
              <a:buClr>
                <a:srgbClr val="434343"/>
              </a:buClr>
              <a:buSzPts val="2800"/>
              <a:buNone/>
              <a:defRPr sz="2800">
                <a:solidFill>
                  <a:srgbClr val="434343"/>
                </a:solidFill>
              </a:defRPr>
            </a:lvl7pPr>
            <a:lvl8pPr lvl="7">
              <a:spcBef>
                <a:spcPts val="0"/>
              </a:spcBef>
              <a:spcAft>
                <a:spcPts val="0"/>
              </a:spcAft>
              <a:buClr>
                <a:srgbClr val="434343"/>
              </a:buClr>
              <a:buSzPts val="2800"/>
              <a:buNone/>
              <a:defRPr sz="2800">
                <a:solidFill>
                  <a:srgbClr val="434343"/>
                </a:solidFill>
              </a:defRPr>
            </a:lvl8pPr>
            <a:lvl9pPr lvl="8">
              <a:spcBef>
                <a:spcPts val="0"/>
              </a:spcBef>
              <a:spcAft>
                <a:spcPts val="0"/>
              </a:spcAft>
              <a:buClr>
                <a:srgbClr val="434343"/>
              </a:buClr>
              <a:buSzPts val="2800"/>
              <a:buNone/>
              <a:defRPr sz="2800">
                <a:solidFill>
                  <a:srgbClr val="434343"/>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Char char="●"/>
              <a:defRPr sz="1800">
                <a:solidFill>
                  <a:srgbClr val="434343"/>
                </a:solidFill>
              </a:defRPr>
            </a:lvl1pPr>
            <a:lvl2pPr marL="914400" lvl="1" indent="-317500">
              <a:lnSpc>
                <a:spcPct val="115000"/>
              </a:lnSpc>
              <a:spcBef>
                <a:spcPts val="1600"/>
              </a:spcBef>
              <a:spcAft>
                <a:spcPts val="0"/>
              </a:spcAft>
              <a:buClr>
                <a:srgbClr val="434343"/>
              </a:buClr>
              <a:buSzPts val="1400"/>
              <a:buChar char="○"/>
              <a:defRPr>
                <a:solidFill>
                  <a:srgbClr val="434343"/>
                </a:solidFill>
              </a:defRPr>
            </a:lvl2pPr>
            <a:lvl3pPr marL="1371600" lvl="2" indent="-317500">
              <a:lnSpc>
                <a:spcPct val="115000"/>
              </a:lnSpc>
              <a:spcBef>
                <a:spcPts val="1600"/>
              </a:spcBef>
              <a:spcAft>
                <a:spcPts val="0"/>
              </a:spcAft>
              <a:buClr>
                <a:srgbClr val="434343"/>
              </a:buClr>
              <a:buSzPts val="1400"/>
              <a:buChar char="■"/>
              <a:defRPr>
                <a:solidFill>
                  <a:srgbClr val="434343"/>
                </a:solidFill>
              </a:defRPr>
            </a:lvl3pPr>
            <a:lvl4pPr marL="1828800" lvl="3" indent="-317500">
              <a:lnSpc>
                <a:spcPct val="115000"/>
              </a:lnSpc>
              <a:spcBef>
                <a:spcPts val="1600"/>
              </a:spcBef>
              <a:spcAft>
                <a:spcPts val="0"/>
              </a:spcAft>
              <a:buClr>
                <a:srgbClr val="434343"/>
              </a:buClr>
              <a:buSzPts val="1400"/>
              <a:buChar char="●"/>
              <a:defRPr>
                <a:solidFill>
                  <a:srgbClr val="434343"/>
                </a:solidFill>
              </a:defRPr>
            </a:lvl4pPr>
            <a:lvl5pPr marL="2286000" lvl="4" indent="-317500">
              <a:lnSpc>
                <a:spcPct val="115000"/>
              </a:lnSpc>
              <a:spcBef>
                <a:spcPts val="1600"/>
              </a:spcBef>
              <a:spcAft>
                <a:spcPts val="0"/>
              </a:spcAft>
              <a:buClr>
                <a:srgbClr val="434343"/>
              </a:buClr>
              <a:buSzPts val="1400"/>
              <a:buChar char="○"/>
              <a:defRPr>
                <a:solidFill>
                  <a:srgbClr val="434343"/>
                </a:solidFill>
              </a:defRPr>
            </a:lvl5pPr>
            <a:lvl6pPr marL="2743200" lvl="5" indent="-317500">
              <a:lnSpc>
                <a:spcPct val="115000"/>
              </a:lnSpc>
              <a:spcBef>
                <a:spcPts val="1600"/>
              </a:spcBef>
              <a:spcAft>
                <a:spcPts val="0"/>
              </a:spcAft>
              <a:buClr>
                <a:srgbClr val="434343"/>
              </a:buClr>
              <a:buSzPts val="1400"/>
              <a:buChar char="■"/>
              <a:defRPr>
                <a:solidFill>
                  <a:srgbClr val="434343"/>
                </a:solidFill>
              </a:defRPr>
            </a:lvl6pPr>
            <a:lvl7pPr marL="3200400" lvl="6" indent="-317500">
              <a:lnSpc>
                <a:spcPct val="115000"/>
              </a:lnSpc>
              <a:spcBef>
                <a:spcPts val="1600"/>
              </a:spcBef>
              <a:spcAft>
                <a:spcPts val="0"/>
              </a:spcAft>
              <a:buClr>
                <a:srgbClr val="434343"/>
              </a:buClr>
              <a:buSzPts val="1400"/>
              <a:buChar char="●"/>
              <a:defRPr>
                <a:solidFill>
                  <a:srgbClr val="434343"/>
                </a:solidFill>
              </a:defRPr>
            </a:lvl7pPr>
            <a:lvl8pPr marL="3657600" lvl="7" indent="-317500">
              <a:lnSpc>
                <a:spcPct val="115000"/>
              </a:lnSpc>
              <a:spcBef>
                <a:spcPts val="1600"/>
              </a:spcBef>
              <a:spcAft>
                <a:spcPts val="0"/>
              </a:spcAft>
              <a:buClr>
                <a:srgbClr val="434343"/>
              </a:buClr>
              <a:buSzPts val="1400"/>
              <a:buChar char="○"/>
              <a:defRPr>
                <a:solidFill>
                  <a:srgbClr val="434343"/>
                </a:solidFill>
              </a:defRPr>
            </a:lvl8pPr>
            <a:lvl9pPr marL="4114800" lvl="8" indent="-317500">
              <a:lnSpc>
                <a:spcPct val="115000"/>
              </a:lnSpc>
              <a:spcBef>
                <a:spcPts val="1600"/>
              </a:spcBef>
              <a:spcAft>
                <a:spcPts val="1600"/>
              </a:spcAft>
              <a:buClr>
                <a:srgbClr val="434343"/>
              </a:buClr>
              <a:buSzPts val="1400"/>
              <a:buChar char="■"/>
              <a:defRPr>
                <a:solidFill>
                  <a:srgbClr val="434343"/>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434343"/>
                </a:solidFill>
              </a:defRPr>
            </a:lvl1pPr>
            <a:lvl2pPr lvl="1" algn="r">
              <a:buNone/>
              <a:defRPr sz="1000">
                <a:solidFill>
                  <a:srgbClr val="434343"/>
                </a:solidFill>
              </a:defRPr>
            </a:lvl2pPr>
            <a:lvl3pPr lvl="2" algn="r">
              <a:buNone/>
              <a:defRPr sz="1000">
                <a:solidFill>
                  <a:srgbClr val="434343"/>
                </a:solidFill>
              </a:defRPr>
            </a:lvl3pPr>
            <a:lvl4pPr lvl="3" algn="r">
              <a:buNone/>
              <a:defRPr sz="1000">
                <a:solidFill>
                  <a:srgbClr val="434343"/>
                </a:solidFill>
              </a:defRPr>
            </a:lvl4pPr>
            <a:lvl5pPr lvl="4" algn="r">
              <a:buNone/>
              <a:defRPr sz="1000">
                <a:solidFill>
                  <a:srgbClr val="434343"/>
                </a:solidFill>
              </a:defRPr>
            </a:lvl5pPr>
            <a:lvl6pPr lvl="5" algn="r">
              <a:buNone/>
              <a:defRPr sz="1000">
                <a:solidFill>
                  <a:srgbClr val="434343"/>
                </a:solidFill>
              </a:defRPr>
            </a:lvl6pPr>
            <a:lvl7pPr lvl="6" algn="r">
              <a:buNone/>
              <a:defRPr sz="1000">
                <a:solidFill>
                  <a:srgbClr val="434343"/>
                </a:solidFill>
              </a:defRPr>
            </a:lvl7pPr>
            <a:lvl8pPr lvl="7" algn="r">
              <a:buNone/>
              <a:defRPr sz="1000">
                <a:solidFill>
                  <a:srgbClr val="434343"/>
                </a:solidFill>
              </a:defRPr>
            </a:lvl8pPr>
            <a:lvl9pPr lvl="8" algn="r">
              <a:buNone/>
              <a:defRPr sz="1000">
                <a:solidFill>
                  <a:srgbClr val="434343"/>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mailto:yoaso@keio.jp"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fs1.law.keio.ac.jp/~aso/"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136000"/>
            <a:ext cx="8520600" cy="87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ja" sz="4700" dirty="0">
                <a:solidFill>
                  <a:srgbClr val="81A0F7"/>
                </a:solidFill>
              </a:rPr>
              <a:t>麻生良文研究会</a:t>
            </a:r>
            <a:endParaRPr sz="4700" dirty="0">
              <a:solidFill>
                <a:srgbClr val="81A0F7"/>
              </a:solidFill>
            </a:endParaRPr>
          </a:p>
        </p:txBody>
      </p:sp>
      <p:sp>
        <p:nvSpPr>
          <p:cNvPr id="55" name="Google Shape;55;p13"/>
          <p:cNvSpPr txBox="1"/>
          <p:nvPr/>
        </p:nvSpPr>
        <p:spPr>
          <a:xfrm>
            <a:off x="124350" y="159900"/>
            <a:ext cx="25761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2700" b="1">
                <a:solidFill>
                  <a:srgbClr val="81A0F7"/>
                </a:solidFill>
              </a:rPr>
              <a:t>Aso Seminor</a:t>
            </a:r>
            <a:endParaRPr sz="2700" b="1">
              <a:solidFill>
                <a:srgbClr val="81A0F7"/>
              </a:solidFill>
            </a:endParaRPr>
          </a:p>
          <a:p>
            <a:pPr marL="0" lvl="0" indent="0" algn="ctr" rtl="0">
              <a:spcBef>
                <a:spcPts val="0"/>
              </a:spcBef>
              <a:spcAft>
                <a:spcPts val="0"/>
              </a:spcAft>
              <a:buNone/>
            </a:pPr>
            <a:r>
              <a:rPr lang="ja" sz="1100">
                <a:solidFill>
                  <a:srgbClr val="81A0F7"/>
                </a:solidFill>
              </a:rPr>
              <a:t>Public economics＆Public finance</a:t>
            </a:r>
            <a:endParaRPr sz="1100">
              <a:solidFill>
                <a:srgbClr val="81A0F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教授紹介</a:t>
            </a:r>
            <a:endParaRPr sz="2200">
              <a:solidFill>
                <a:srgbClr val="81A0F7"/>
              </a:solidFill>
            </a:endParaRPr>
          </a:p>
        </p:txBody>
      </p:sp>
      <p:sp>
        <p:nvSpPr>
          <p:cNvPr id="216" name="Google Shape;216;p22"/>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10</a:t>
            </a:fld>
            <a:endParaRPr/>
          </a:p>
        </p:txBody>
      </p:sp>
      <p:sp>
        <p:nvSpPr>
          <p:cNvPr id="217" name="Google Shape;217;p22"/>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02　Professor</a:t>
            </a:r>
            <a:endParaRPr>
              <a:solidFill>
                <a:srgbClr val="999999"/>
              </a:solidFill>
            </a:endParaRPr>
          </a:p>
        </p:txBody>
      </p:sp>
      <p:pic>
        <p:nvPicPr>
          <p:cNvPr id="219" name="Google Shape;219;p22"/>
          <p:cNvPicPr preferRelativeResize="0"/>
          <p:nvPr/>
        </p:nvPicPr>
        <p:blipFill>
          <a:blip r:embed="rId3">
            <a:alphaModFix/>
          </a:blip>
          <a:stretch>
            <a:fillRect/>
          </a:stretch>
        </p:blipFill>
        <p:spPr>
          <a:xfrm>
            <a:off x="1324975" y="1506438"/>
            <a:ext cx="2130600" cy="2130600"/>
          </a:xfrm>
          <a:prstGeom prst="ellipse">
            <a:avLst/>
          </a:prstGeom>
          <a:noFill/>
          <a:ln>
            <a:noFill/>
          </a:ln>
        </p:spPr>
      </p:pic>
      <p:sp>
        <p:nvSpPr>
          <p:cNvPr id="220" name="Google Shape;220;p22"/>
          <p:cNvSpPr txBox="1">
            <a:spLocks noGrp="1"/>
          </p:cNvSpPr>
          <p:nvPr>
            <p:ph type="ctrTitle" idx="4294967295"/>
          </p:nvPr>
        </p:nvSpPr>
        <p:spPr>
          <a:xfrm>
            <a:off x="4104925" y="1043325"/>
            <a:ext cx="4396500" cy="31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400" b="1" dirty="0">
                <a:solidFill>
                  <a:srgbClr val="81A0F7"/>
                </a:solidFill>
              </a:rPr>
              <a:t>麻生良文</a:t>
            </a:r>
            <a:endParaRPr sz="2400" b="1" dirty="0">
              <a:solidFill>
                <a:srgbClr val="81A0F7"/>
              </a:solidFill>
            </a:endParaRPr>
          </a:p>
          <a:p>
            <a:pPr marL="0" lvl="0" indent="0" algn="l" rtl="0">
              <a:spcBef>
                <a:spcPts val="0"/>
              </a:spcBef>
              <a:spcAft>
                <a:spcPts val="0"/>
              </a:spcAft>
              <a:buNone/>
            </a:pPr>
            <a:r>
              <a:rPr lang="ja" sz="1400" dirty="0">
                <a:solidFill>
                  <a:srgbClr val="81A0F7"/>
                </a:solidFill>
              </a:rPr>
              <a:t>Yoshibumi Aso</a:t>
            </a:r>
            <a:endParaRPr sz="1400" dirty="0">
              <a:solidFill>
                <a:srgbClr val="81A0F7"/>
              </a:solidFill>
            </a:endParaRPr>
          </a:p>
          <a:p>
            <a:pPr marL="0" lvl="0" indent="0" algn="l" rtl="0">
              <a:spcBef>
                <a:spcPts val="0"/>
              </a:spcBef>
              <a:spcAft>
                <a:spcPts val="0"/>
              </a:spcAft>
              <a:buNone/>
            </a:pPr>
            <a:endParaRPr sz="1400" dirty="0">
              <a:solidFill>
                <a:srgbClr val="81A0F7"/>
              </a:solidFill>
            </a:endParaRPr>
          </a:p>
          <a:p>
            <a:pPr marL="0" lvl="0" indent="0" algn="l" rtl="0">
              <a:lnSpc>
                <a:spcPct val="100000"/>
              </a:lnSpc>
              <a:spcBef>
                <a:spcPts val="0"/>
              </a:spcBef>
              <a:spcAft>
                <a:spcPts val="0"/>
              </a:spcAft>
              <a:buNone/>
            </a:pPr>
            <a:r>
              <a:rPr lang="ja" sz="1200" dirty="0"/>
              <a:t>慶應義塾大学法学部教授.  1959年生まれ.</a:t>
            </a:r>
            <a:br>
              <a:rPr lang="ja" sz="1200" dirty="0"/>
            </a:br>
            <a:r>
              <a:rPr lang="ja" sz="1200" dirty="0"/>
              <a:t>1984年慶応義塾大学法学部政治学科卒業, 1989年一橋大学</a:t>
            </a:r>
            <a:br>
              <a:rPr lang="ja" sz="1200" dirty="0"/>
            </a:br>
            <a:r>
              <a:rPr lang="ja" sz="1200" dirty="0"/>
              <a:t>大学院経済学研究科博士課程単位取得済み退学.</a:t>
            </a:r>
            <a:br>
              <a:rPr lang="ja" sz="1200" dirty="0"/>
            </a:br>
            <a:r>
              <a:rPr lang="ja" sz="1200" dirty="0"/>
              <a:t>新潟大学経済学部, 日本大学経済学部, 一橋大学経済研究所, 財務省財務総合政策研究所を経て, 慶應義塾大学法学部教授.経済学修士（一橋大学）.</a:t>
            </a:r>
            <a:br>
              <a:rPr lang="ja" sz="1200" dirty="0"/>
            </a:br>
            <a:endParaRPr sz="1200" dirty="0"/>
          </a:p>
          <a:p>
            <a:pPr marL="0" lvl="0" indent="0" algn="l" rtl="0">
              <a:lnSpc>
                <a:spcPct val="100000"/>
              </a:lnSpc>
              <a:spcBef>
                <a:spcPts val="1100"/>
              </a:spcBef>
              <a:spcAft>
                <a:spcPts val="0"/>
              </a:spcAft>
              <a:buNone/>
            </a:pPr>
            <a:r>
              <a:rPr lang="ja" sz="1200" dirty="0"/>
              <a:t>【202</a:t>
            </a:r>
            <a:r>
              <a:rPr lang="en-US" altLang="ja-JP" sz="1200" dirty="0"/>
              <a:t>1</a:t>
            </a:r>
            <a:r>
              <a:rPr lang="ja" sz="1200" dirty="0"/>
              <a:t>年度担当授業】</a:t>
            </a:r>
            <a:br>
              <a:rPr lang="ja" sz="1200" dirty="0"/>
            </a:br>
            <a:r>
              <a:rPr lang="ja" sz="1200" dirty="0"/>
              <a:t>• 経済原論Ⅰ･Ⅱ（日吉）</a:t>
            </a:r>
            <a:br>
              <a:rPr lang="ja" sz="1200" dirty="0"/>
            </a:br>
            <a:r>
              <a:rPr lang="ja" sz="1200" dirty="0"/>
              <a:t>• 財政学Ⅰ･Ⅱ（三田）</a:t>
            </a:r>
            <a:br>
              <a:rPr lang="ja" sz="1200" dirty="0"/>
            </a:br>
            <a:r>
              <a:rPr lang="ja" sz="1200" dirty="0"/>
              <a:t>• 研究会（三田）</a:t>
            </a:r>
            <a:endParaRPr sz="1200" dirty="0"/>
          </a:p>
          <a:p>
            <a:pPr marL="0" lvl="0" indent="0" algn="l" rtl="0">
              <a:lnSpc>
                <a:spcPct val="100000"/>
              </a:lnSpc>
              <a:spcBef>
                <a:spcPts val="1100"/>
              </a:spcBef>
              <a:spcAft>
                <a:spcPts val="0"/>
              </a:spcAft>
              <a:buNone/>
            </a:pPr>
            <a:endParaRPr sz="1200" dirty="0">
              <a:solidFill>
                <a:schemeClr val="dk1"/>
              </a:solidFill>
            </a:endParaRPr>
          </a:p>
          <a:p>
            <a:pPr marL="0" lvl="0" indent="0" algn="l" rtl="0">
              <a:lnSpc>
                <a:spcPct val="100000"/>
              </a:lnSpc>
              <a:spcBef>
                <a:spcPts val="1100"/>
              </a:spcBef>
              <a:spcAft>
                <a:spcPts val="0"/>
              </a:spcAft>
              <a:buClr>
                <a:schemeClr val="dk1"/>
              </a:buClr>
              <a:buSzPts val="1100"/>
              <a:buFont typeface="Arial"/>
              <a:buNone/>
            </a:pPr>
            <a:endParaRPr sz="1200" dirty="0">
              <a:solidFill>
                <a:schemeClr val="dk1"/>
              </a:solidFill>
            </a:endParaRPr>
          </a:p>
          <a:p>
            <a:pPr marL="0" lvl="0" indent="0" algn="l" rtl="0">
              <a:spcBef>
                <a:spcPts val="1100"/>
              </a:spcBef>
              <a:spcAft>
                <a:spcPts val="0"/>
              </a:spcAft>
              <a:buNone/>
            </a:pPr>
            <a:endParaRPr sz="1400" dirty="0">
              <a:solidFill>
                <a:srgbClr val="81A0F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教授紹介</a:t>
            </a:r>
            <a:endParaRPr sz="2200">
              <a:solidFill>
                <a:srgbClr val="81A0F7"/>
              </a:solidFill>
            </a:endParaRPr>
          </a:p>
        </p:txBody>
      </p:sp>
      <p:sp>
        <p:nvSpPr>
          <p:cNvPr id="226" name="Google Shape;226;p23"/>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11</a:t>
            </a:fld>
            <a:endParaRPr/>
          </a:p>
        </p:txBody>
      </p:sp>
      <p:sp>
        <p:nvSpPr>
          <p:cNvPr id="227" name="Google Shape;227;p23"/>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02　Professor</a:t>
            </a:r>
            <a:endParaRPr>
              <a:solidFill>
                <a:srgbClr val="999999"/>
              </a:solidFill>
            </a:endParaRPr>
          </a:p>
        </p:txBody>
      </p:sp>
      <p:pic>
        <p:nvPicPr>
          <p:cNvPr id="229" name="Google Shape;229;p23"/>
          <p:cNvPicPr preferRelativeResize="0"/>
          <p:nvPr/>
        </p:nvPicPr>
        <p:blipFill>
          <a:blip r:embed="rId3">
            <a:alphaModFix/>
          </a:blip>
          <a:stretch>
            <a:fillRect/>
          </a:stretch>
        </p:blipFill>
        <p:spPr>
          <a:xfrm>
            <a:off x="1324975" y="1506438"/>
            <a:ext cx="2130600" cy="2130600"/>
          </a:xfrm>
          <a:prstGeom prst="ellipse">
            <a:avLst/>
          </a:prstGeom>
          <a:noFill/>
          <a:ln>
            <a:noFill/>
          </a:ln>
        </p:spPr>
      </p:pic>
      <p:sp>
        <p:nvSpPr>
          <p:cNvPr id="230" name="Google Shape;230;p23"/>
          <p:cNvSpPr txBox="1">
            <a:spLocks noGrp="1"/>
          </p:cNvSpPr>
          <p:nvPr>
            <p:ph type="ctrTitle" idx="4294967295"/>
          </p:nvPr>
        </p:nvSpPr>
        <p:spPr>
          <a:xfrm>
            <a:off x="4078275" y="1667550"/>
            <a:ext cx="4396500" cy="180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1800" b="1">
                <a:solidFill>
                  <a:srgbClr val="81A0F7"/>
                </a:solidFill>
              </a:rPr>
              <a:t>Message</a:t>
            </a:r>
            <a:endParaRPr sz="800">
              <a:solidFill>
                <a:srgbClr val="81A0F7"/>
              </a:solidFill>
            </a:endParaRPr>
          </a:p>
          <a:p>
            <a:pPr marL="0" lvl="0" indent="0" algn="l" rtl="0">
              <a:spcBef>
                <a:spcPts val="0"/>
              </a:spcBef>
              <a:spcAft>
                <a:spcPts val="0"/>
              </a:spcAft>
              <a:buNone/>
            </a:pPr>
            <a:endParaRPr sz="1400">
              <a:solidFill>
                <a:srgbClr val="81A0F7"/>
              </a:solidFill>
            </a:endParaRPr>
          </a:p>
          <a:p>
            <a:pPr marL="0" lvl="0" indent="0" algn="l" rtl="0">
              <a:lnSpc>
                <a:spcPct val="100000"/>
              </a:lnSpc>
              <a:spcBef>
                <a:spcPts val="0"/>
              </a:spcBef>
              <a:spcAft>
                <a:spcPts val="0"/>
              </a:spcAft>
              <a:buNone/>
            </a:pPr>
            <a:r>
              <a:rPr lang="ja" sz="1200"/>
              <a:t>当ゼミでは『理論を踏まえ, 現実の政策課題について考察</a:t>
            </a:r>
            <a:br>
              <a:rPr lang="ja" sz="1200"/>
            </a:br>
            <a:r>
              <a:rPr lang="ja" sz="1200"/>
              <a:t>する』をモットーに, 公共経済学・財政学の分野を中心に</a:t>
            </a:r>
            <a:br>
              <a:rPr lang="ja" sz="1200"/>
            </a:br>
            <a:r>
              <a:rPr lang="ja" sz="1200"/>
              <a:t>研究しています. 　</a:t>
            </a:r>
            <a:endParaRPr sz="1200"/>
          </a:p>
          <a:p>
            <a:pPr marL="0" lvl="0" indent="0" algn="l" rtl="0">
              <a:lnSpc>
                <a:spcPct val="100000"/>
              </a:lnSpc>
              <a:spcBef>
                <a:spcPts val="1100"/>
              </a:spcBef>
              <a:spcAft>
                <a:spcPts val="0"/>
              </a:spcAft>
              <a:buNone/>
            </a:pPr>
            <a:r>
              <a:rPr lang="ja" sz="1200"/>
              <a:t>経済学が好き/興味ある, 政府の経済活動のあり方を正しく</a:t>
            </a:r>
            <a:br>
              <a:rPr lang="ja" sz="1200"/>
            </a:br>
            <a:r>
              <a:rPr lang="ja" sz="1200"/>
              <a:t>理解したい, そういった気持ちを持つ方は,ぜひ当ゼミへの</a:t>
            </a:r>
            <a:br>
              <a:rPr lang="ja" sz="1200"/>
            </a:br>
            <a:r>
              <a:rPr lang="ja" sz="1200"/>
              <a:t>応募を検討してください.</a:t>
            </a:r>
            <a:endParaRPr sz="1200">
              <a:solidFill>
                <a:schemeClr val="dk1"/>
              </a:solidFill>
            </a:endParaRPr>
          </a:p>
          <a:p>
            <a:pPr marL="0" lvl="0" indent="0" algn="l" rtl="0">
              <a:lnSpc>
                <a:spcPct val="100000"/>
              </a:lnSpc>
              <a:spcBef>
                <a:spcPts val="1100"/>
              </a:spcBef>
              <a:spcAft>
                <a:spcPts val="0"/>
              </a:spcAft>
              <a:buNone/>
            </a:pPr>
            <a:endParaRPr sz="1200">
              <a:solidFill>
                <a:schemeClr val="dk1"/>
              </a:solidFill>
            </a:endParaRPr>
          </a:p>
          <a:p>
            <a:pPr marL="0" lvl="0" indent="0" algn="l" rtl="0">
              <a:spcBef>
                <a:spcPts val="1100"/>
              </a:spcBef>
              <a:spcAft>
                <a:spcPts val="0"/>
              </a:spcAft>
              <a:buNone/>
            </a:pPr>
            <a:endParaRPr sz="1400">
              <a:solidFill>
                <a:srgbClr val="81A0F7"/>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title"/>
          </p:nvPr>
        </p:nvSpPr>
        <p:spPr>
          <a:xfrm>
            <a:off x="311700" y="98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200">
                <a:solidFill>
                  <a:srgbClr val="81A0F7"/>
                </a:solidFill>
              </a:rPr>
              <a:t>Agenda</a:t>
            </a:r>
            <a:endParaRPr sz="2200">
              <a:solidFill>
                <a:srgbClr val="81A0F7"/>
              </a:solidFill>
            </a:endParaRPr>
          </a:p>
        </p:txBody>
      </p:sp>
      <p:sp>
        <p:nvSpPr>
          <p:cNvPr id="236" name="Google Shape;236;p24"/>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12</a:t>
            </a:fld>
            <a:endParaRPr/>
          </a:p>
        </p:txBody>
      </p:sp>
      <p:cxnSp>
        <p:nvCxnSpPr>
          <p:cNvPr id="237" name="Google Shape;237;p24"/>
          <p:cNvCxnSpPr/>
          <p:nvPr/>
        </p:nvCxnSpPr>
        <p:spPr>
          <a:xfrm>
            <a:off x="311700" y="555800"/>
            <a:ext cx="8520600" cy="0"/>
          </a:xfrm>
          <a:prstGeom prst="straightConnector1">
            <a:avLst/>
          </a:prstGeom>
          <a:noFill/>
          <a:ln w="19050" cap="flat" cmpd="sng">
            <a:solidFill>
              <a:srgbClr val="CCCCCC"/>
            </a:solidFill>
            <a:prstDash val="solid"/>
            <a:round/>
            <a:headEnd type="none" w="med" len="med"/>
            <a:tailEnd type="none" w="med" len="med"/>
          </a:ln>
        </p:spPr>
      </p:cxnSp>
      <p:grpSp>
        <p:nvGrpSpPr>
          <p:cNvPr id="238" name="Google Shape;238;p24"/>
          <p:cNvGrpSpPr/>
          <p:nvPr/>
        </p:nvGrpSpPr>
        <p:grpSpPr>
          <a:xfrm>
            <a:off x="1256438" y="1785188"/>
            <a:ext cx="1257000" cy="1163100"/>
            <a:chOff x="1587975" y="1572375"/>
            <a:chExt cx="1257000" cy="1163100"/>
          </a:xfrm>
        </p:grpSpPr>
        <p:sp>
          <p:nvSpPr>
            <p:cNvPr id="239" name="Google Shape;239;p2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240" name="Google Shape;240;p2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About us</a:t>
              </a:r>
              <a:endParaRPr sz="1800">
                <a:solidFill>
                  <a:srgbClr val="FFFFFF"/>
                </a:solidFill>
              </a:endParaRPr>
            </a:p>
          </p:txBody>
        </p:sp>
      </p:grpSp>
      <p:grpSp>
        <p:nvGrpSpPr>
          <p:cNvPr id="241" name="Google Shape;241;p24"/>
          <p:cNvGrpSpPr/>
          <p:nvPr/>
        </p:nvGrpSpPr>
        <p:grpSpPr>
          <a:xfrm>
            <a:off x="3047813" y="1785188"/>
            <a:ext cx="1257000" cy="1163100"/>
            <a:chOff x="1587975" y="1572375"/>
            <a:chExt cx="1257000" cy="1163100"/>
          </a:xfrm>
        </p:grpSpPr>
        <p:sp>
          <p:nvSpPr>
            <p:cNvPr id="242" name="Google Shape;242;p2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243" name="Google Shape;243;p2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Professor</a:t>
              </a:r>
              <a:endParaRPr sz="1800">
                <a:solidFill>
                  <a:srgbClr val="FFFFFF"/>
                </a:solidFill>
              </a:endParaRPr>
            </a:p>
          </p:txBody>
        </p:sp>
      </p:grpSp>
      <p:grpSp>
        <p:nvGrpSpPr>
          <p:cNvPr id="244" name="Google Shape;244;p24"/>
          <p:cNvGrpSpPr/>
          <p:nvPr/>
        </p:nvGrpSpPr>
        <p:grpSpPr>
          <a:xfrm>
            <a:off x="4839188" y="1785188"/>
            <a:ext cx="1257000" cy="1163100"/>
            <a:chOff x="1587975" y="1572375"/>
            <a:chExt cx="1257000" cy="1163100"/>
          </a:xfrm>
        </p:grpSpPr>
        <p:sp>
          <p:nvSpPr>
            <p:cNvPr id="245" name="Google Shape;245;p2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246" name="Google Shape;246;p2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Member</a:t>
              </a:r>
              <a:endParaRPr sz="1800">
                <a:solidFill>
                  <a:srgbClr val="FFFFFF"/>
                </a:solidFill>
              </a:endParaRPr>
            </a:p>
          </p:txBody>
        </p:sp>
      </p:grpSp>
      <p:grpSp>
        <p:nvGrpSpPr>
          <p:cNvPr id="247" name="Google Shape;247;p24"/>
          <p:cNvGrpSpPr/>
          <p:nvPr/>
        </p:nvGrpSpPr>
        <p:grpSpPr>
          <a:xfrm>
            <a:off x="6630563" y="1785188"/>
            <a:ext cx="1257000" cy="1163100"/>
            <a:chOff x="1587975" y="1572375"/>
            <a:chExt cx="1257000" cy="1163100"/>
          </a:xfrm>
        </p:grpSpPr>
        <p:sp>
          <p:nvSpPr>
            <p:cNvPr id="248" name="Google Shape;248;p2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249" name="Google Shape;249;p2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Recruit</a:t>
              </a:r>
              <a:endParaRPr sz="1800">
                <a:solidFill>
                  <a:srgbClr val="FFFFFF"/>
                </a:solidFill>
              </a:endParaRPr>
            </a:p>
          </p:txBody>
        </p:sp>
      </p:grpSp>
      <p:sp>
        <p:nvSpPr>
          <p:cNvPr id="250" name="Google Shape;250;p24"/>
          <p:cNvSpPr txBox="1"/>
          <p:nvPr/>
        </p:nvSpPr>
        <p:spPr>
          <a:xfrm>
            <a:off x="161060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01</a:t>
            </a:r>
            <a:endParaRPr sz="1600">
              <a:solidFill>
                <a:srgbClr val="999999"/>
              </a:solidFill>
            </a:endParaRPr>
          </a:p>
        </p:txBody>
      </p:sp>
      <p:sp>
        <p:nvSpPr>
          <p:cNvPr id="251" name="Google Shape;251;p24"/>
          <p:cNvSpPr txBox="1"/>
          <p:nvPr/>
        </p:nvSpPr>
        <p:spPr>
          <a:xfrm>
            <a:off x="340197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02</a:t>
            </a:r>
            <a:endParaRPr sz="1600">
              <a:solidFill>
                <a:srgbClr val="999999"/>
              </a:solidFill>
            </a:endParaRPr>
          </a:p>
        </p:txBody>
      </p:sp>
      <p:sp>
        <p:nvSpPr>
          <p:cNvPr id="252" name="Google Shape;252;p24"/>
          <p:cNvSpPr txBox="1"/>
          <p:nvPr/>
        </p:nvSpPr>
        <p:spPr>
          <a:xfrm>
            <a:off x="519335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03</a:t>
            </a:r>
            <a:endParaRPr sz="1600">
              <a:solidFill>
                <a:srgbClr val="999999"/>
              </a:solidFill>
            </a:endParaRPr>
          </a:p>
        </p:txBody>
      </p:sp>
      <p:sp>
        <p:nvSpPr>
          <p:cNvPr id="253" name="Google Shape;253;p24"/>
          <p:cNvSpPr txBox="1"/>
          <p:nvPr/>
        </p:nvSpPr>
        <p:spPr>
          <a:xfrm>
            <a:off x="698472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04</a:t>
            </a:r>
            <a:endParaRPr sz="1600">
              <a:solidFill>
                <a:srgbClr val="999999"/>
              </a:solidFill>
            </a:endParaRPr>
          </a:p>
        </p:txBody>
      </p:sp>
      <p:cxnSp>
        <p:nvCxnSpPr>
          <p:cNvPr id="254" name="Google Shape;254;p24"/>
          <p:cNvCxnSpPr/>
          <p:nvPr/>
        </p:nvCxnSpPr>
        <p:spPr>
          <a:xfrm flipH="1">
            <a:off x="27761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255" name="Google Shape;255;p24"/>
          <p:cNvCxnSpPr/>
          <p:nvPr/>
        </p:nvCxnSpPr>
        <p:spPr>
          <a:xfrm flipH="1">
            <a:off x="64255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256" name="Google Shape;256;p24"/>
          <p:cNvCxnSpPr/>
          <p:nvPr/>
        </p:nvCxnSpPr>
        <p:spPr>
          <a:xfrm flipH="1">
            <a:off x="4567513" y="2948300"/>
            <a:ext cx="9000" cy="1386900"/>
          </a:xfrm>
          <a:prstGeom prst="straightConnector1">
            <a:avLst/>
          </a:prstGeom>
          <a:noFill/>
          <a:ln w="9525" cap="flat" cmpd="sng">
            <a:solidFill>
              <a:srgbClr val="999999"/>
            </a:solidFill>
            <a:prstDash val="dash"/>
            <a:round/>
            <a:headEnd type="none" w="med" len="med"/>
            <a:tailEnd type="none" w="med" len="med"/>
          </a:ln>
        </p:spPr>
      </p:cxnSp>
      <p:sp>
        <p:nvSpPr>
          <p:cNvPr id="257" name="Google Shape;257;p24"/>
          <p:cNvSpPr txBox="1"/>
          <p:nvPr/>
        </p:nvSpPr>
        <p:spPr>
          <a:xfrm>
            <a:off x="28515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・教授紹介</a:t>
            </a:r>
            <a:endParaRPr sz="1000">
              <a:solidFill>
                <a:srgbClr val="666666"/>
              </a:solidFill>
            </a:endParaRPr>
          </a:p>
        </p:txBody>
      </p:sp>
      <p:sp>
        <p:nvSpPr>
          <p:cNvPr id="258" name="Google Shape;258;p24"/>
          <p:cNvSpPr txBox="1"/>
          <p:nvPr/>
        </p:nvSpPr>
        <p:spPr>
          <a:xfrm>
            <a:off x="10678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・研究内容</a:t>
            </a:r>
            <a:endParaRPr sz="1000">
              <a:solidFill>
                <a:srgbClr val="666666"/>
              </a:solidFill>
            </a:endParaRPr>
          </a:p>
          <a:p>
            <a:pPr marL="0" lvl="0" indent="0" algn="l" rtl="0">
              <a:spcBef>
                <a:spcPts val="0"/>
              </a:spcBef>
              <a:spcAft>
                <a:spcPts val="0"/>
              </a:spcAft>
              <a:buNone/>
            </a:pPr>
            <a:r>
              <a:rPr lang="ja" sz="1000">
                <a:solidFill>
                  <a:srgbClr val="666666"/>
                </a:solidFill>
              </a:rPr>
              <a:t>・活動紹介</a:t>
            </a:r>
            <a:endParaRPr sz="1000">
              <a:solidFill>
                <a:srgbClr val="666666"/>
              </a:solidFill>
            </a:endParaRPr>
          </a:p>
          <a:p>
            <a:pPr marL="0" lvl="0" indent="0" algn="l" rtl="0">
              <a:spcBef>
                <a:spcPts val="0"/>
              </a:spcBef>
              <a:spcAft>
                <a:spcPts val="0"/>
              </a:spcAft>
              <a:buNone/>
            </a:pPr>
            <a:r>
              <a:rPr lang="ja" sz="1000">
                <a:solidFill>
                  <a:srgbClr val="666666"/>
                </a:solidFill>
              </a:rPr>
              <a:t>・文献, HP</a:t>
            </a:r>
            <a:endParaRPr sz="1000">
              <a:solidFill>
                <a:srgbClr val="666666"/>
              </a:solidFill>
            </a:endParaRPr>
          </a:p>
          <a:p>
            <a:pPr marL="0" lvl="0" indent="0" algn="l" rtl="0">
              <a:spcBef>
                <a:spcPts val="0"/>
              </a:spcBef>
              <a:spcAft>
                <a:spcPts val="0"/>
              </a:spcAft>
              <a:buNone/>
            </a:pPr>
            <a:r>
              <a:rPr lang="ja" sz="1000">
                <a:solidFill>
                  <a:srgbClr val="666666"/>
                </a:solidFill>
              </a:rPr>
              <a:t>・過去の三田祭論文,卒論</a:t>
            </a:r>
            <a:endParaRPr sz="1000">
              <a:solidFill>
                <a:srgbClr val="666666"/>
              </a:solidFill>
            </a:endParaRPr>
          </a:p>
        </p:txBody>
      </p:sp>
      <p:sp>
        <p:nvSpPr>
          <p:cNvPr id="259" name="Google Shape;259;p24"/>
          <p:cNvSpPr txBox="1"/>
          <p:nvPr/>
        </p:nvSpPr>
        <p:spPr>
          <a:xfrm>
            <a:off x="46800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・ゼミ生紹介</a:t>
            </a:r>
            <a:endParaRPr sz="1000">
              <a:solidFill>
                <a:srgbClr val="666666"/>
              </a:solidFill>
            </a:endParaRPr>
          </a:p>
        </p:txBody>
      </p:sp>
      <p:sp>
        <p:nvSpPr>
          <p:cNvPr id="260" name="Google Shape;260;p24"/>
          <p:cNvSpPr txBox="1"/>
          <p:nvPr/>
        </p:nvSpPr>
        <p:spPr>
          <a:xfrm>
            <a:off x="65381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・募集概要</a:t>
            </a:r>
            <a:endParaRPr sz="1000">
              <a:solidFill>
                <a:srgbClr val="666666"/>
              </a:solidFill>
            </a:endParaRPr>
          </a:p>
          <a:p>
            <a:pPr marL="0" lvl="0" indent="0" algn="l" rtl="0">
              <a:spcBef>
                <a:spcPts val="0"/>
              </a:spcBef>
              <a:spcAft>
                <a:spcPts val="0"/>
              </a:spcAft>
              <a:buNone/>
            </a:pPr>
            <a:r>
              <a:rPr lang="ja" sz="1000">
                <a:solidFill>
                  <a:srgbClr val="666666"/>
                </a:solidFill>
              </a:rPr>
              <a:t>・入ゼミ課題</a:t>
            </a:r>
            <a:endParaRPr sz="1000">
              <a:solidFill>
                <a:srgbClr val="666666"/>
              </a:solidFill>
            </a:endParaRPr>
          </a:p>
          <a:p>
            <a:pPr marL="0" lvl="0" indent="0" algn="l" rtl="0">
              <a:spcBef>
                <a:spcPts val="0"/>
              </a:spcBef>
              <a:spcAft>
                <a:spcPts val="0"/>
              </a:spcAft>
              <a:buNone/>
            </a:pPr>
            <a:r>
              <a:rPr lang="ja" sz="1000">
                <a:solidFill>
                  <a:srgbClr val="666666"/>
                </a:solidFill>
              </a:rPr>
              <a:t>・入ゼミ試験</a:t>
            </a:r>
            <a:endParaRPr sz="1000">
              <a:solidFill>
                <a:srgbClr val="666666"/>
              </a:solidFill>
            </a:endParaRPr>
          </a:p>
        </p:txBody>
      </p:sp>
      <p:sp>
        <p:nvSpPr>
          <p:cNvPr id="261" name="Google Shape;261;p24"/>
          <p:cNvSpPr/>
          <p:nvPr/>
        </p:nvSpPr>
        <p:spPr>
          <a:xfrm>
            <a:off x="2823438"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966813"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6577800" y="11282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7"/>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dirty="0">
                <a:solidFill>
                  <a:srgbClr val="81A0F7"/>
                </a:solidFill>
              </a:rPr>
              <a:t>ゼミ生紹介</a:t>
            </a:r>
            <a:endParaRPr sz="2200" dirty="0">
              <a:solidFill>
                <a:srgbClr val="81A0F7"/>
              </a:solidFill>
            </a:endParaRPr>
          </a:p>
        </p:txBody>
      </p:sp>
      <p:sp>
        <p:nvSpPr>
          <p:cNvPr id="335" name="Google Shape;335;p27"/>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13</a:t>
            </a:fld>
            <a:endParaRPr/>
          </a:p>
        </p:txBody>
      </p:sp>
      <p:sp>
        <p:nvSpPr>
          <p:cNvPr id="336" name="Google Shape;336;p27"/>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03　Member</a:t>
            </a:r>
            <a:endParaRPr>
              <a:solidFill>
                <a:srgbClr val="999999"/>
              </a:solidFill>
            </a:endParaRPr>
          </a:p>
        </p:txBody>
      </p:sp>
      <p:sp>
        <p:nvSpPr>
          <p:cNvPr id="339" name="Google Shape;339;p27"/>
          <p:cNvSpPr txBox="1"/>
          <p:nvPr/>
        </p:nvSpPr>
        <p:spPr>
          <a:xfrm>
            <a:off x="4009238" y="4316819"/>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Kentaro</a:t>
            </a:r>
            <a:r>
              <a:rPr lang="en-US" b="1" dirty="0">
                <a:solidFill>
                  <a:srgbClr val="81A0F7"/>
                </a:solidFill>
              </a:rPr>
              <a:t> </a:t>
            </a:r>
            <a:r>
              <a:rPr lang="en-US" b="1" dirty="0" err="1">
                <a:solidFill>
                  <a:srgbClr val="81A0F7"/>
                </a:solidFill>
              </a:rPr>
              <a:t>Tamamura</a:t>
            </a:r>
            <a:endParaRPr b="1" dirty="0">
              <a:solidFill>
                <a:srgbClr val="81A0F7"/>
              </a:solidFill>
            </a:endParaRPr>
          </a:p>
        </p:txBody>
      </p:sp>
      <p:sp>
        <p:nvSpPr>
          <p:cNvPr id="340" name="Google Shape;340;p27"/>
          <p:cNvSpPr txBox="1"/>
          <p:nvPr/>
        </p:nvSpPr>
        <p:spPr>
          <a:xfrm>
            <a:off x="297859" y="429255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81A0F7"/>
                </a:solidFill>
              </a:rPr>
              <a:t>Suzuka </a:t>
            </a:r>
            <a:r>
              <a:rPr lang="en-US" b="1" dirty="0" err="1">
                <a:solidFill>
                  <a:srgbClr val="81A0F7"/>
                </a:solidFill>
              </a:rPr>
              <a:t>Nakamura</a:t>
            </a:r>
            <a:endParaRPr b="1" dirty="0">
              <a:solidFill>
                <a:srgbClr val="81A0F7"/>
              </a:solidFill>
            </a:endParaRPr>
          </a:p>
        </p:txBody>
      </p:sp>
      <p:sp>
        <p:nvSpPr>
          <p:cNvPr id="341" name="Google Shape;341;p27"/>
          <p:cNvSpPr txBox="1"/>
          <p:nvPr/>
        </p:nvSpPr>
        <p:spPr>
          <a:xfrm>
            <a:off x="2134762" y="429255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Ryosuke</a:t>
            </a:r>
            <a:r>
              <a:rPr lang="en-US" b="1" dirty="0">
                <a:solidFill>
                  <a:srgbClr val="81A0F7"/>
                </a:solidFill>
              </a:rPr>
              <a:t> </a:t>
            </a:r>
            <a:r>
              <a:rPr lang="en-US" b="1" dirty="0" err="1">
                <a:solidFill>
                  <a:srgbClr val="81A0F7"/>
                </a:solidFill>
              </a:rPr>
              <a:t>Kitsukawa</a:t>
            </a:r>
            <a:endParaRPr b="1" dirty="0">
              <a:solidFill>
                <a:srgbClr val="81A0F7"/>
              </a:solidFill>
            </a:endParaRPr>
          </a:p>
          <a:p>
            <a:pPr marL="0" lvl="0" indent="0" algn="ctr" rtl="0">
              <a:spcBef>
                <a:spcPts val="0"/>
              </a:spcBef>
              <a:spcAft>
                <a:spcPts val="0"/>
              </a:spcAft>
              <a:buNone/>
            </a:pPr>
            <a:endParaRPr sz="1000" dirty="0">
              <a:solidFill>
                <a:srgbClr val="81A0F7"/>
              </a:solidFill>
            </a:endParaRPr>
          </a:p>
        </p:txBody>
      </p:sp>
      <p:sp>
        <p:nvSpPr>
          <p:cNvPr id="342" name="Google Shape;342;p27"/>
          <p:cNvSpPr txBox="1"/>
          <p:nvPr/>
        </p:nvSpPr>
        <p:spPr>
          <a:xfrm>
            <a:off x="5832300" y="4316819"/>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Yusuke</a:t>
            </a:r>
            <a:r>
              <a:rPr lang="en-US" b="1" dirty="0">
                <a:solidFill>
                  <a:srgbClr val="81A0F7"/>
                </a:solidFill>
              </a:rPr>
              <a:t> </a:t>
            </a:r>
            <a:r>
              <a:rPr lang="en-US" b="1" dirty="0" err="1">
                <a:solidFill>
                  <a:srgbClr val="81A0F7"/>
                </a:solidFill>
              </a:rPr>
              <a:t>Yagi</a:t>
            </a:r>
            <a:endParaRPr b="1" dirty="0">
              <a:solidFill>
                <a:srgbClr val="81A0F7"/>
              </a:solidFill>
            </a:endParaRPr>
          </a:p>
        </p:txBody>
      </p:sp>
      <p:pic>
        <p:nvPicPr>
          <p:cNvPr id="344" name="Google Shape;344;p27"/>
          <p:cNvPicPr preferRelativeResize="0"/>
          <p:nvPr/>
        </p:nvPicPr>
        <p:blipFill>
          <a:blip r:embed="rId3"/>
          <a:srcRect/>
          <a:stretch/>
        </p:blipFill>
        <p:spPr>
          <a:xfrm>
            <a:off x="1136850" y="2804551"/>
            <a:ext cx="1381500" cy="1381500"/>
          </a:xfrm>
          <a:prstGeom prst="ellipse">
            <a:avLst/>
          </a:prstGeom>
          <a:noFill/>
          <a:ln>
            <a:noFill/>
          </a:ln>
        </p:spPr>
      </p:pic>
      <p:pic>
        <p:nvPicPr>
          <p:cNvPr id="346" name="Google Shape;346;p27"/>
          <p:cNvPicPr preferRelativeResize="0"/>
          <p:nvPr/>
        </p:nvPicPr>
        <p:blipFill rotWithShape="1">
          <a:blip r:embed="rId4"/>
          <a:srcRect/>
          <a:stretch/>
        </p:blipFill>
        <p:spPr>
          <a:xfrm>
            <a:off x="1110875" y="830569"/>
            <a:ext cx="1320600" cy="1320600"/>
          </a:xfrm>
          <a:prstGeom prst="ellipse">
            <a:avLst/>
          </a:prstGeom>
          <a:noFill/>
          <a:ln>
            <a:noFill/>
          </a:ln>
        </p:spPr>
      </p:pic>
      <p:pic>
        <p:nvPicPr>
          <p:cNvPr id="348" name="Google Shape;348;p27"/>
          <p:cNvPicPr preferRelativeResize="0"/>
          <p:nvPr/>
        </p:nvPicPr>
        <p:blipFill rotWithShape="1">
          <a:blip r:embed="rId5"/>
          <a:srcRect/>
          <a:stretch/>
        </p:blipFill>
        <p:spPr>
          <a:xfrm>
            <a:off x="2982435" y="822625"/>
            <a:ext cx="1351500" cy="1351500"/>
          </a:xfrm>
          <a:prstGeom prst="ellipse">
            <a:avLst/>
          </a:prstGeom>
          <a:noFill/>
          <a:ln>
            <a:noFill/>
          </a:ln>
        </p:spPr>
      </p:pic>
      <p:pic>
        <p:nvPicPr>
          <p:cNvPr id="350" name="Google Shape;350;p27"/>
          <p:cNvPicPr preferRelativeResize="0"/>
          <p:nvPr/>
        </p:nvPicPr>
        <p:blipFill rotWithShape="1">
          <a:blip r:embed="rId6"/>
          <a:srcRect/>
          <a:stretch/>
        </p:blipFill>
        <p:spPr>
          <a:xfrm>
            <a:off x="2952435" y="2786938"/>
            <a:ext cx="1381500" cy="1381500"/>
          </a:xfrm>
          <a:prstGeom prst="ellipse">
            <a:avLst/>
          </a:prstGeom>
          <a:noFill/>
          <a:ln>
            <a:noFill/>
          </a:ln>
        </p:spPr>
      </p:pic>
      <p:sp>
        <p:nvSpPr>
          <p:cNvPr id="351" name="Google Shape;351;p27"/>
          <p:cNvSpPr txBox="1"/>
          <p:nvPr/>
        </p:nvSpPr>
        <p:spPr>
          <a:xfrm>
            <a:off x="271188" y="219173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Yuya</a:t>
            </a:r>
            <a:r>
              <a:rPr lang="en-US" sz="1500" b="1" dirty="0">
                <a:solidFill>
                  <a:srgbClr val="81A0F7"/>
                </a:solidFill>
              </a:rPr>
              <a:t> Shimizu</a:t>
            </a:r>
            <a:endParaRPr sz="1500" b="1" dirty="0">
              <a:solidFill>
                <a:srgbClr val="81A0F7"/>
              </a:solidFill>
            </a:endParaRPr>
          </a:p>
          <a:p>
            <a:pPr marL="0" lvl="0" indent="0" algn="ctr" rtl="0">
              <a:spcBef>
                <a:spcPts val="0"/>
              </a:spcBef>
              <a:spcAft>
                <a:spcPts val="0"/>
              </a:spcAft>
              <a:buNone/>
            </a:pPr>
            <a:r>
              <a:rPr lang="ja" sz="1100" dirty="0">
                <a:solidFill>
                  <a:srgbClr val="81A0F7"/>
                </a:solidFill>
              </a:rPr>
              <a:t>ゼミ代表</a:t>
            </a:r>
            <a:endParaRPr sz="1100" dirty="0">
              <a:solidFill>
                <a:srgbClr val="81A0F7"/>
              </a:solidFill>
            </a:endParaRPr>
          </a:p>
        </p:txBody>
      </p:sp>
      <p:sp>
        <p:nvSpPr>
          <p:cNvPr id="352" name="Google Shape;352;p27"/>
          <p:cNvSpPr txBox="1"/>
          <p:nvPr/>
        </p:nvSpPr>
        <p:spPr>
          <a:xfrm>
            <a:off x="5873438" y="219173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Kazuki</a:t>
            </a:r>
            <a:r>
              <a:rPr lang="en-US" sz="1500" b="1" dirty="0">
                <a:solidFill>
                  <a:srgbClr val="81A0F7"/>
                </a:solidFill>
              </a:rPr>
              <a:t> Sawai</a:t>
            </a:r>
            <a:endParaRPr sz="1500" b="1" dirty="0">
              <a:solidFill>
                <a:srgbClr val="81A0F7"/>
              </a:solidFill>
            </a:endParaRPr>
          </a:p>
          <a:p>
            <a:pPr marL="0" lvl="0" indent="0" algn="ctr" rtl="0">
              <a:spcBef>
                <a:spcPts val="0"/>
              </a:spcBef>
              <a:spcAft>
                <a:spcPts val="0"/>
              </a:spcAft>
              <a:buNone/>
            </a:pPr>
            <a:r>
              <a:rPr lang="ja" sz="1100" dirty="0">
                <a:solidFill>
                  <a:srgbClr val="81A0F7"/>
                </a:solidFill>
              </a:rPr>
              <a:t>入ゼミ</a:t>
            </a:r>
            <a:endParaRPr sz="1100" dirty="0">
              <a:solidFill>
                <a:srgbClr val="81A0F7"/>
              </a:solidFill>
            </a:endParaRPr>
          </a:p>
        </p:txBody>
      </p:sp>
      <p:sp>
        <p:nvSpPr>
          <p:cNvPr id="353" name="Google Shape;353;p27"/>
          <p:cNvSpPr txBox="1"/>
          <p:nvPr/>
        </p:nvSpPr>
        <p:spPr>
          <a:xfrm>
            <a:off x="2158163" y="219173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Shogo</a:t>
            </a:r>
            <a:r>
              <a:rPr lang="en-US" sz="1500" b="1" dirty="0">
                <a:solidFill>
                  <a:srgbClr val="81A0F7"/>
                </a:solidFill>
              </a:rPr>
              <a:t> </a:t>
            </a:r>
            <a:r>
              <a:rPr lang="en-US" sz="1500" b="1" dirty="0" err="1">
                <a:solidFill>
                  <a:srgbClr val="81A0F7"/>
                </a:solidFill>
              </a:rPr>
              <a:t>Ando</a:t>
            </a:r>
            <a:endParaRPr sz="1500" b="1" dirty="0">
              <a:solidFill>
                <a:srgbClr val="81A0F7"/>
              </a:solidFill>
            </a:endParaRPr>
          </a:p>
          <a:p>
            <a:pPr marL="0" lvl="0" indent="0" algn="ctr" rtl="0">
              <a:spcBef>
                <a:spcPts val="0"/>
              </a:spcBef>
              <a:spcAft>
                <a:spcPts val="0"/>
              </a:spcAft>
              <a:buNone/>
            </a:pPr>
            <a:r>
              <a:rPr lang="ja" sz="1100" dirty="0">
                <a:solidFill>
                  <a:srgbClr val="81A0F7"/>
                </a:solidFill>
              </a:rPr>
              <a:t>入ゼミ</a:t>
            </a:r>
            <a:endParaRPr sz="1100" dirty="0">
              <a:solidFill>
                <a:srgbClr val="81A0F7"/>
              </a:solidFill>
            </a:endParaRPr>
          </a:p>
        </p:txBody>
      </p:sp>
      <p:sp>
        <p:nvSpPr>
          <p:cNvPr id="354" name="Google Shape;354;p27"/>
          <p:cNvSpPr txBox="1"/>
          <p:nvPr/>
        </p:nvSpPr>
        <p:spPr>
          <a:xfrm>
            <a:off x="4045188" y="220478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Risa</a:t>
            </a:r>
            <a:r>
              <a:rPr lang="en-US" sz="1500" b="1" dirty="0">
                <a:solidFill>
                  <a:srgbClr val="81A0F7"/>
                </a:solidFill>
              </a:rPr>
              <a:t> </a:t>
            </a:r>
            <a:r>
              <a:rPr lang="en-US" sz="1500" b="1" dirty="0" err="1">
                <a:solidFill>
                  <a:srgbClr val="81A0F7"/>
                </a:solidFill>
              </a:rPr>
              <a:t>Hasegawa</a:t>
            </a:r>
            <a:endParaRPr sz="1500" b="1" dirty="0">
              <a:solidFill>
                <a:srgbClr val="81A0F7"/>
              </a:solidFill>
            </a:endParaRPr>
          </a:p>
          <a:p>
            <a:pPr marL="0" lvl="0" indent="0" algn="ctr" rtl="0">
              <a:spcBef>
                <a:spcPts val="0"/>
              </a:spcBef>
              <a:spcAft>
                <a:spcPts val="0"/>
              </a:spcAft>
              <a:buNone/>
            </a:pPr>
            <a:r>
              <a:rPr lang="ja" sz="1100" dirty="0">
                <a:solidFill>
                  <a:srgbClr val="81A0F7"/>
                </a:solidFill>
              </a:rPr>
              <a:t>入ゼミ</a:t>
            </a:r>
            <a:endParaRPr sz="1100" dirty="0">
              <a:solidFill>
                <a:srgbClr val="81A0F7"/>
              </a:solidFill>
            </a:endParaRPr>
          </a:p>
        </p:txBody>
      </p:sp>
      <p:pic>
        <p:nvPicPr>
          <p:cNvPr id="355" name="Google Shape;355;p27"/>
          <p:cNvPicPr preferRelativeResize="0"/>
          <p:nvPr/>
        </p:nvPicPr>
        <p:blipFill rotWithShape="1">
          <a:blip r:embed="rId7"/>
          <a:srcRect/>
          <a:stretch/>
        </p:blipFill>
        <p:spPr>
          <a:xfrm>
            <a:off x="4859075" y="800130"/>
            <a:ext cx="1381500" cy="1381500"/>
          </a:xfrm>
          <a:prstGeom prst="ellipse">
            <a:avLst/>
          </a:prstGeom>
          <a:noFill/>
          <a:ln>
            <a:noFill/>
          </a:ln>
        </p:spPr>
      </p:pic>
      <p:pic>
        <p:nvPicPr>
          <p:cNvPr id="356" name="Google Shape;356;p27"/>
          <p:cNvPicPr preferRelativeResize="0"/>
          <p:nvPr/>
        </p:nvPicPr>
        <p:blipFill>
          <a:blip r:embed="rId8"/>
          <a:srcRect/>
          <a:stretch/>
        </p:blipFill>
        <p:spPr>
          <a:xfrm>
            <a:off x="6695843" y="2797046"/>
            <a:ext cx="1415400" cy="1411404"/>
          </a:xfrm>
          <a:prstGeom prst="ellipse">
            <a:avLst/>
          </a:prstGeom>
          <a:noFill/>
          <a:ln>
            <a:noFill/>
          </a:ln>
        </p:spPr>
      </p:pic>
      <p:pic>
        <p:nvPicPr>
          <p:cNvPr id="357" name="Google Shape;357;p27"/>
          <p:cNvPicPr preferRelativeResize="0"/>
          <p:nvPr/>
        </p:nvPicPr>
        <p:blipFill rotWithShape="1">
          <a:blip r:embed="rId9"/>
          <a:srcRect/>
          <a:stretch/>
        </p:blipFill>
        <p:spPr>
          <a:xfrm>
            <a:off x="4870051" y="2793050"/>
            <a:ext cx="1415400" cy="1415400"/>
          </a:xfrm>
          <a:prstGeom prst="ellipse">
            <a:avLst/>
          </a:prstGeom>
          <a:noFill/>
          <a:ln>
            <a:noFill/>
          </a:ln>
        </p:spPr>
      </p:pic>
      <p:pic>
        <p:nvPicPr>
          <p:cNvPr id="2" name="図 1">
            <a:extLst>
              <a:ext uri="{FF2B5EF4-FFF2-40B4-BE49-F238E27FC236}">
                <a16:creationId xmlns:a16="http://schemas.microsoft.com/office/drawing/2014/main" id="{6A3E2DB1-0E48-4CAF-A1A0-3B8BB817155B}"/>
              </a:ext>
            </a:extLst>
          </p:cNvPr>
          <p:cNvPicPr>
            <a:picLocks noChangeAspect="1"/>
          </p:cNvPicPr>
          <p:nvPr/>
        </p:nvPicPr>
        <p:blipFill>
          <a:blip r:embed="rId10"/>
          <a:stretch>
            <a:fillRect/>
          </a:stretch>
        </p:blipFill>
        <p:spPr>
          <a:xfrm>
            <a:off x="6677644" y="783276"/>
            <a:ext cx="1391587" cy="1399285"/>
          </a:xfrm>
          <a:prstGeom prst="rect">
            <a:avLst/>
          </a:prstGeom>
        </p:spPr>
      </p:pic>
      <p:sp>
        <p:nvSpPr>
          <p:cNvPr id="4" name="テキスト ボックス 3">
            <a:extLst>
              <a:ext uri="{FF2B5EF4-FFF2-40B4-BE49-F238E27FC236}">
                <a16:creationId xmlns:a16="http://schemas.microsoft.com/office/drawing/2014/main" id="{EF47DD0D-CB66-4210-8D52-3411327B9150}"/>
              </a:ext>
            </a:extLst>
          </p:cNvPr>
          <p:cNvSpPr txBox="1"/>
          <p:nvPr/>
        </p:nvSpPr>
        <p:spPr>
          <a:xfrm>
            <a:off x="2431475" y="231481"/>
            <a:ext cx="2351314" cy="307777"/>
          </a:xfrm>
          <a:prstGeom prst="rect">
            <a:avLst/>
          </a:prstGeom>
          <a:noFill/>
        </p:spPr>
        <p:txBody>
          <a:bodyPr wrap="square" rtlCol="0">
            <a:spAutoFit/>
          </a:bodyPr>
          <a:lstStyle/>
          <a:p>
            <a:r>
              <a:rPr kumimoji="1" lang="en-US" altLang="ja-JP" dirty="0"/>
              <a:t>4</a:t>
            </a:r>
            <a:r>
              <a:rPr kumimoji="1" lang="ja-JP" altLang="en-US" dirty="0"/>
              <a:t>年生：</a:t>
            </a:r>
            <a:r>
              <a:rPr kumimoji="1" lang="en-US" altLang="ja-JP" dirty="0"/>
              <a:t>9</a:t>
            </a:r>
            <a:r>
              <a:rPr kumimoji="1" lang="ja-JP" altLang="en-US" dirty="0"/>
              <a:t>人　</a:t>
            </a:r>
            <a:r>
              <a:rPr kumimoji="1" lang="en-US" altLang="ja-JP" dirty="0"/>
              <a:t>3</a:t>
            </a:r>
            <a:r>
              <a:rPr kumimoji="1" lang="ja-JP" altLang="en-US" dirty="0"/>
              <a:t>年生：</a:t>
            </a:r>
            <a:r>
              <a:rPr kumimoji="1" lang="en-US" altLang="ja-JP" dirty="0"/>
              <a:t>16</a:t>
            </a:r>
            <a:r>
              <a:rPr kumimoji="1" lang="ja-JP" altLang="en-US" dirty="0"/>
              <a:t>人</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7"/>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ゼミ生紹介</a:t>
            </a:r>
            <a:endParaRPr sz="2200">
              <a:solidFill>
                <a:srgbClr val="81A0F7"/>
              </a:solidFill>
            </a:endParaRPr>
          </a:p>
        </p:txBody>
      </p:sp>
      <p:sp>
        <p:nvSpPr>
          <p:cNvPr id="335" name="Google Shape;335;p27"/>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14</a:t>
            </a:fld>
            <a:endParaRPr/>
          </a:p>
        </p:txBody>
      </p:sp>
      <p:sp>
        <p:nvSpPr>
          <p:cNvPr id="336" name="Google Shape;336;p27"/>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03　Member</a:t>
            </a:r>
            <a:endParaRPr>
              <a:solidFill>
                <a:srgbClr val="999999"/>
              </a:solidFill>
            </a:endParaRPr>
          </a:p>
        </p:txBody>
      </p:sp>
      <p:sp>
        <p:nvSpPr>
          <p:cNvPr id="339" name="Google Shape;339;p27"/>
          <p:cNvSpPr txBox="1"/>
          <p:nvPr/>
        </p:nvSpPr>
        <p:spPr>
          <a:xfrm>
            <a:off x="4092137" y="4267984"/>
            <a:ext cx="3000000" cy="50870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Keitaro</a:t>
            </a:r>
            <a:r>
              <a:rPr lang="en-US" b="1" dirty="0">
                <a:solidFill>
                  <a:srgbClr val="81A0F7"/>
                </a:solidFill>
              </a:rPr>
              <a:t> </a:t>
            </a:r>
            <a:r>
              <a:rPr lang="en-US" b="1" dirty="0" err="1">
                <a:solidFill>
                  <a:srgbClr val="81A0F7"/>
                </a:solidFill>
              </a:rPr>
              <a:t>Mitsui</a:t>
            </a:r>
            <a:endParaRPr b="1" dirty="0">
              <a:solidFill>
                <a:srgbClr val="81A0F7"/>
              </a:solidFill>
            </a:endParaRPr>
          </a:p>
        </p:txBody>
      </p:sp>
      <p:sp>
        <p:nvSpPr>
          <p:cNvPr id="340" name="Google Shape;340;p27"/>
          <p:cNvSpPr txBox="1"/>
          <p:nvPr/>
        </p:nvSpPr>
        <p:spPr>
          <a:xfrm>
            <a:off x="308467" y="4271550"/>
            <a:ext cx="2949813" cy="50513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Tetsu</a:t>
            </a:r>
            <a:r>
              <a:rPr lang="en-US" b="1" dirty="0">
                <a:solidFill>
                  <a:srgbClr val="81A0F7"/>
                </a:solidFill>
              </a:rPr>
              <a:t> </a:t>
            </a:r>
            <a:r>
              <a:rPr lang="en-US" b="1" dirty="0" err="1">
                <a:solidFill>
                  <a:srgbClr val="81A0F7"/>
                </a:solidFill>
              </a:rPr>
              <a:t>Kinomira</a:t>
            </a:r>
            <a:endParaRPr b="1" dirty="0">
              <a:solidFill>
                <a:srgbClr val="81A0F7"/>
              </a:solidFill>
            </a:endParaRPr>
          </a:p>
        </p:txBody>
      </p:sp>
      <p:sp>
        <p:nvSpPr>
          <p:cNvPr id="341" name="Google Shape;341;p27"/>
          <p:cNvSpPr txBox="1"/>
          <p:nvPr/>
        </p:nvSpPr>
        <p:spPr>
          <a:xfrm>
            <a:off x="2175006" y="4280209"/>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Chiharu</a:t>
            </a:r>
            <a:r>
              <a:rPr lang="en-US" b="1" dirty="0">
                <a:solidFill>
                  <a:srgbClr val="81A0F7"/>
                </a:solidFill>
              </a:rPr>
              <a:t> </a:t>
            </a:r>
            <a:r>
              <a:rPr lang="en-US" b="1" dirty="0" err="1">
                <a:solidFill>
                  <a:srgbClr val="81A0F7"/>
                </a:solidFill>
              </a:rPr>
              <a:t>Imoto</a:t>
            </a:r>
            <a:endParaRPr b="1" dirty="0">
              <a:solidFill>
                <a:srgbClr val="81A0F7"/>
              </a:solidFill>
            </a:endParaRPr>
          </a:p>
        </p:txBody>
      </p:sp>
      <p:sp>
        <p:nvSpPr>
          <p:cNvPr id="342" name="Google Shape;342;p27"/>
          <p:cNvSpPr txBox="1"/>
          <p:nvPr/>
        </p:nvSpPr>
        <p:spPr>
          <a:xfrm>
            <a:off x="6060813" y="4271550"/>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81A0F7"/>
                </a:solidFill>
              </a:rPr>
              <a:t>Chihiro</a:t>
            </a:r>
            <a:r>
              <a:rPr lang="en-US" b="1" dirty="0">
                <a:solidFill>
                  <a:srgbClr val="81A0F7"/>
                </a:solidFill>
              </a:rPr>
              <a:t> </a:t>
            </a:r>
            <a:r>
              <a:rPr lang="en-US" b="1" dirty="0" err="1">
                <a:solidFill>
                  <a:srgbClr val="81A0F7"/>
                </a:solidFill>
              </a:rPr>
              <a:t>Sawa</a:t>
            </a:r>
            <a:endParaRPr b="1" dirty="0">
              <a:solidFill>
                <a:srgbClr val="81A0F7"/>
              </a:solidFill>
            </a:endParaRPr>
          </a:p>
        </p:txBody>
      </p:sp>
      <p:pic>
        <p:nvPicPr>
          <p:cNvPr id="344" name="Google Shape;344;p27"/>
          <p:cNvPicPr preferRelativeResize="0"/>
          <p:nvPr/>
        </p:nvPicPr>
        <p:blipFill>
          <a:blip r:embed="rId3"/>
          <a:srcRect/>
          <a:stretch/>
        </p:blipFill>
        <p:spPr>
          <a:xfrm>
            <a:off x="1076008" y="2786938"/>
            <a:ext cx="1381500" cy="1381500"/>
          </a:xfrm>
          <a:prstGeom prst="ellipse">
            <a:avLst/>
          </a:prstGeom>
          <a:noFill/>
          <a:ln>
            <a:noFill/>
          </a:ln>
        </p:spPr>
      </p:pic>
      <p:pic>
        <p:nvPicPr>
          <p:cNvPr id="346" name="Google Shape;346;p27"/>
          <p:cNvPicPr preferRelativeResize="0"/>
          <p:nvPr/>
        </p:nvPicPr>
        <p:blipFill rotWithShape="1">
          <a:blip r:embed="rId4"/>
          <a:srcRect/>
          <a:stretch/>
        </p:blipFill>
        <p:spPr>
          <a:xfrm>
            <a:off x="1110875" y="830569"/>
            <a:ext cx="1320600" cy="1320600"/>
          </a:xfrm>
          <a:prstGeom prst="ellipse">
            <a:avLst/>
          </a:prstGeom>
          <a:noFill/>
          <a:ln>
            <a:noFill/>
          </a:ln>
        </p:spPr>
      </p:pic>
      <p:pic>
        <p:nvPicPr>
          <p:cNvPr id="347" name="Google Shape;347;p27"/>
          <p:cNvPicPr preferRelativeResize="0"/>
          <p:nvPr/>
        </p:nvPicPr>
        <p:blipFill rotWithShape="1">
          <a:blip r:embed="rId5"/>
          <a:srcRect/>
          <a:stretch/>
        </p:blipFill>
        <p:spPr>
          <a:xfrm>
            <a:off x="6786450" y="800332"/>
            <a:ext cx="1343400" cy="1343400"/>
          </a:xfrm>
          <a:prstGeom prst="ellipse">
            <a:avLst/>
          </a:prstGeom>
          <a:noFill/>
          <a:ln>
            <a:noFill/>
          </a:ln>
        </p:spPr>
      </p:pic>
      <p:pic>
        <p:nvPicPr>
          <p:cNvPr id="348" name="Google Shape;348;p27"/>
          <p:cNvPicPr preferRelativeResize="0"/>
          <p:nvPr/>
        </p:nvPicPr>
        <p:blipFill rotWithShape="1">
          <a:blip r:embed="rId6"/>
          <a:srcRect/>
          <a:stretch/>
        </p:blipFill>
        <p:spPr>
          <a:xfrm>
            <a:off x="2982435" y="822625"/>
            <a:ext cx="1351500" cy="1351500"/>
          </a:xfrm>
          <a:prstGeom prst="ellipse">
            <a:avLst/>
          </a:prstGeom>
          <a:noFill/>
          <a:ln>
            <a:noFill/>
          </a:ln>
        </p:spPr>
      </p:pic>
      <p:pic>
        <p:nvPicPr>
          <p:cNvPr id="350" name="Google Shape;350;p27"/>
          <p:cNvPicPr preferRelativeResize="0"/>
          <p:nvPr/>
        </p:nvPicPr>
        <p:blipFill rotWithShape="1">
          <a:blip r:embed="rId7"/>
          <a:srcRect/>
          <a:stretch/>
        </p:blipFill>
        <p:spPr>
          <a:xfrm>
            <a:off x="2952435" y="2786938"/>
            <a:ext cx="1381500" cy="1381500"/>
          </a:xfrm>
          <a:prstGeom prst="ellipse">
            <a:avLst/>
          </a:prstGeom>
          <a:noFill/>
          <a:ln>
            <a:noFill/>
          </a:ln>
        </p:spPr>
      </p:pic>
      <p:sp>
        <p:nvSpPr>
          <p:cNvPr id="351" name="Google Shape;351;p27"/>
          <p:cNvSpPr txBox="1"/>
          <p:nvPr/>
        </p:nvSpPr>
        <p:spPr>
          <a:xfrm>
            <a:off x="271188" y="219173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Junichi</a:t>
            </a:r>
            <a:r>
              <a:rPr lang="en-US" sz="1500" b="1" dirty="0">
                <a:solidFill>
                  <a:srgbClr val="81A0F7"/>
                </a:solidFill>
              </a:rPr>
              <a:t> Watanabe</a:t>
            </a:r>
            <a:endParaRPr sz="1500" b="1" dirty="0">
              <a:solidFill>
                <a:srgbClr val="81A0F7"/>
              </a:solidFill>
            </a:endParaRPr>
          </a:p>
        </p:txBody>
      </p:sp>
      <p:sp>
        <p:nvSpPr>
          <p:cNvPr id="352" name="Google Shape;352;p27"/>
          <p:cNvSpPr txBox="1"/>
          <p:nvPr/>
        </p:nvSpPr>
        <p:spPr>
          <a:xfrm>
            <a:off x="5940973" y="219173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Ryohei</a:t>
            </a:r>
            <a:r>
              <a:rPr lang="en-US" sz="1500" b="1" dirty="0">
                <a:solidFill>
                  <a:srgbClr val="81A0F7"/>
                </a:solidFill>
              </a:rPr>
              <a:t> Watanabe</a:t>
            </a:r>
            <a:endParaRPr sz="1500" b="1" dirty="0">
              <a:solidFill>
                <a:srgbClr val="81A0F7"/>
              </a:solidFill>
            </a:endParaRPr>
          </a:p>
        </p:txBody>
      </p:sp>
      <p:sp>
        <p:nvSpPr>
          <p:cNvPr id="353" name="Google Shape;353;p27"/>
          <p:cNvSpPr txBox="1"/>
          <p:nvPr/>
        </p:nvSpPr>
        <p:spPr>
          <a:xfrm>
            <a:off x="2158163" y="219173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err="1">
                <a:solidFill>
                  <a:srgbClr val="81A0F7"/>
                </a:solidFill>
              </a:rPr>
              <a:t>Naoki</a:t>
            </a:r>
            <a:r>
              <a:rPr lang="en-US" sz="1500" b="1" dirty="0">
                <a:solidFill>
                  <a:srgbClr val="81A0F7"/>
                </a:solidFill>
              </a:rPr>
              <a:t> </a:t>
            </a:r>
            <a:r>
              <a:rPr lang="en-US" sz="1500" b="1" dirty="0" err="1">
                <a:solidFill>
                  <a:srgbClr val="81A0F7"/>
                </a:solidFill>
              </a:rPr>
              <a:t>Kuroyanagi</a:t>
            </a:r>
            <a:endParaRPr sz="1500" b="1" dirty="0">
              <a:solidFill>
                <a:srgbClr val="81A0F7"/>
              </a:solidFill>
            </a:endParaRPr>
          </a:p>
        </p:txBody>
      </p:sp>
      <p:sp>
        <p:nvSpPr>
          <p:cNvPr id="354" name="Google Shape;354;p27"/>
          <p:cNvSpPr txBox="1"/>
          <p:nvPr/>
        </p:nvSpPr>
        <p:spPr>
          <a:xfrm>
            <a:off x="4045188" y="2204788"/>
            <a:ext cx="3000000" cy="59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dirty="0">
                <a:solidFill>
                  <a:srgbClr val="81A0F7"/>
                </a:solidFill>
              </a:rPr>
              <a:t>Manami Hashimoto</a:t>
            </a:r>
            <a:endParaRPr sz="1500" b="1" dirty="0">
              <a:solidFill>
                <a:srgbClr val="81A0F7"/>
              </a:solidFill>
            </a:endParaRPr>
          </a:p>
        </p:txBody>
      </p:sp>
      <p:pic>
        <p:nvPicPr>
          <p:cNvPr id="355" name="Google Shape;355;p27"/>
          <p:cNvPicPr preferRelativeResize="0"/>
          <p:nvPr/>
        </p:nvPicPr>
        <p:blipFill rotWithShape="1">
          <a:blip r:embed="rId8"/>
          <a:srcRect/>
          <a:stretch/>
        </p:blipFill>
        <p:spPr>
          <a:xfrm>
            <a:off x="4859075" y="800130"/>
            <a:ext cx="1381500" cy="1381500"/>
          </a:xfrm>
          <a:prstGeom prst="ellipse">
            <a:avLst/>
          </a:prstGeom>
          <a:noFill/>
          <a:ln>
            <a:noFill/>
          </a:ln>
        </p:spPr>
      </p:pic>
      <p:pic>
        <p:nvPicPr>
          <p:cNvPr id="356" name="Google Shape;356;p27"/>
          <p:cNvPicPr preferRelativeResize="0"/>
          <p:nvPr/>
        </p:nvPicPr>
        <p:blipFill>
          <a:blip r:embed="rId9"/>
          <a:srcRect/>
          <a:stretch/>
        </p:blipFill>
        <p:spPr>
          <a:xfrm>
            <a:off x="6831151" y="2707738"/>
            <a:ext cx="1460700" cy="1460700"/>
          </a:xfrm>
          <a:prstGeom prst="ellipse">
            <a:avLst/>
          </a:prstGeom>
          <a:noFill/>
          <a:ln>
            <a:noFill/>
          </a:ln>
        </p:spPr>
      </p:pic>
      <p:pic>
        <p:nvPicPr>
          <p:cNvPr id="357" name="Google Shape;357;p27"/>
          <p:cNvPicPr preferRelativeResize="0"/>
          <p:nvPr/>
        </p:nvPicPr>
        <p:blipFill rotWithShape="1">
          <a:blip r:embed="rId10"/>
          <a:srcRect/>
          <a:stretch/>
        </p:blipFill>
        <p:spPr>
          <a:xfrm>
            <a:off x="4897339" y="2753863"/>
            <a:ext cx="1415400" cy="1415400"/>
          </a:xfrm>
          <a:prstGeom prst="ellipse">
            <a:avLst/>
          </a:prstGeom>
          <a:noFill/>
          <a:ln>
            <a:noFill/>
          </a:ln>
        </p:spPr>
      </p:pic>
    </p:spTree>
    <p:extLst>
      <p:ext uri="{BB962C8B-B14F-4D97-AF65-F5344CB8AC3E}">
        <p14:creationId xmlns:p14="http://schemas.microsoft.com/office/powerpoint/2010/main" val="1315772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8"/>
          <p:cNvSpPr txBox="1">
            <a:spLocks noGrp="1"/>
          </p:cNvSpPr>
          <p:nvPr>
            <p:ph type="title"/>
          </p:nvPr>
        </p:nvSpPr>
        <p:spPr>
          <a:xfrm>
            <a:off x="311700" y="98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200">
                <a:solidFill>
                  <a:srgbClr val="81A0F7"/>
                </a:solidFill>
              </a:rPr>
              <a:t>Agenda</a:t>
            </a:r>
            <a:endParaRPr sz="2200">
              <a:solidFill>
                <a:srgbClr val="81A0F7"/>
              </a:solidFill>
            </a:endParaRPr>
          </a:p>
        </p:txBody>
      </p:sp>
      <p:sp>
        <p:nvSpPr>
          <p:cNvPr id="363" name="Google Shape;363;p28"/>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15</a:t>
            </a:fld>
            <a:endParaRPr/>
          </a:p>
        </p:txBody>
      </p:sp>
      <p:cxnSp>
        <p:nvCxnSpPr>
          <p:cNvPr id="364" name="Google Shape;364;p28"/>
          <p:cNvCxnSpPr/>
          <p:nvPr/>
        </p:nvCxnSpPr>
        <p:spPr>
          <a:xfrm>
            <a:off x="311700" y="555800"/>
            <a:ext cx="8520600" cy="0"/>
          </a:xfrm>
          <a:prstGeom prst="straightConnector1">
            <a:avLst/>
          </a:prstGeom>
          <a:noFill/>
          <a:ln w="19050" cap="flat" cmpd="sng">
            <a:solidFill>
              <a:srgbClr val="CCCCCC"/>
            </a:solidFill>
            <a:prstDash val="solid"/>
            <a:round/>
            <a:headEnd type="none" w="med" len="med"/>
            <a:tailEnd type="none" w="med" len="med"/>
          </a:ln>
        </p:spPr>
      </p:cxnSp>
      <p:grpSp>
        <p:nvGrpSpPr>
          <p:cNvPr id="365" name="Google Shape;365;p28"/>
          <p:cNvGrpSpPr/>
          <p:nvPr/>
        </p:nvGrpSpPr>
        <p:grpSpPr>
          <a:xfrm>
            <a:off x="1256438" y="1785188"/>
            <a:ext cx="1257000" cy="1163100"/>
            <a:chOff x="1587975" y="1572375"/>
            <a:chExt cx="1257000" cy="1163100"/>
          </a:xfrm>
        </p:grpSpPr>
        <p:sp>
          <p:nvSpPr>
            <p:cNvPr id="366" name="Google Shape;366;p28"/>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367" name="Google Shape;367;p28"/>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About us</a:t>
              </a:r>
              <a:endParaRPr sz="1800">
                <a:solidFill>
                  <a:srgbClr val="FFFFFF"/>
                </a:solidFill>
              </a:endParaRPr>
            </a:p>
          </p:txBody>
        </p:sp>
      </p:grpSp>
      <p:grpSp>
        <p:nvGrpSpPr>
          <p:cNvPr id="368" name="Google Shape;368;p28"/>
          <p:cNvGrpSpPr/>
          <p:nvPr/>
        </p:nvGrpSpPr>
        <p:grpSpPr>
          <a:xfrm>
            <a:off x="3047813" y="1785188"/>
            <a:ext cx="1257000" cy="1163100"/>
            <a:chOff x="1587975" y="1572375"/>
            <a:chExt cx="1257000" cy="1163100"/>
          </a:xfrm>
        </p:grpSpPr>
        <p:sp>
          <p:nvSpPr>
            <p:cNvPr id="369" name="Google Shape;369;p28"/>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370" name="Google Shape;370;p28"/>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Professor</a:t>
              </a:r>
              <a:endParaRPr sz="1800">
                <a:solidFill>
                  <a:srgbClr val="FFFFFF"/>
                </a:solidFill>
              </a:endParaRPr>
            </a:p>
          </p:txBody>
        </p:sp>
      </p:grpSp>
      <p:grpSp>
        <p:nvGrpSpPr>
          <p:cNvPr id="371" name="Google Shape;371;p28"/>
          <p:cNvGrpSpPr/>
          <p:nvPr/>
        </p:nvGrpSpPr>
        <p:grpSpPr>
          <a:xfrm>
            <a:off x="4839188" y="1785188"/>
            <a:ext cx="1257000" cy="1163100"/>
            <a:chOff x="1587975" y="1572375"/>
            <a:chExt cx="1257000" cy="1163100"/>
          </a:xfrm>
        </p:grpSpPr>
        <p:sp>
          <p:nvSpPr>
            <p:cNvPr id="372" name="Google Shape;372;p28"/>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373" name="Google Shape;373;p28"/>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Member</a:t>
              </a:r>
              <a:endParaRPr sz="1800">
                <a:solidFill>
                  <a:srgbClr val="FFFFFF"/>
                </a:solidFill>
              </a:endParaRPr>
            </a:p>
          </p:txBody>
        </p:sp>
      </p:grpSp>
      <p:grpSp>
        <p:nvGrpSpPr>
          <p:cNvPr id="374" name="Google Shape;374;p28"/>
          <p:cNvGrpSpPr/>
          <p:nvPr/>
        </p:nvGrpSpPr>
        <p:grpSpPr>
          <a:xfrm>
            <a:off x="6630563" y="1785188"/>
            <a:ext cx="1257000" cy="1163100"/>
            <a:chOff x="1587975" y="1572375"/>
            <a:chExt cx="1257000" cy="1163100"/>
          </a:xfrm>
        </p:grpSpPr>
        <p:sp>
          <p:nvSpPr>
            <p:cNvPr id="375" name="Google Shape;375;p28"/>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376" name="Google Shape;376;p28"/>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Recruit</a:t>
              </a:r>
              <a:endParaRPr sz="1800">
                <a:solidFill>
                  <a:srgbClr val="FFFFFF"/>
                </a:solidFill>
              </a:endParaRPr>
            </a:p>
          </p:txBody>
        </p:sp>
      </p:grpSp>
      <p:sp>
        <p:nvSpPr>
          <p:cNvPr id="377" name="Google Shape;377;p28"/>
          <p:cNvSpPr txBox="1"/>
          <p:nvPr/>
        </p:nvSpPr>
        <p:spPr>
          <a:xfrm>
            <a:off x="161060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01</a:t>
            </a:r>
            <a:endParaRPr sz="1600">
              <a:solidFill>
                <a:srgbClr val="999999"/>
              </a:solidFill>
            </a:endParaRPr>
          </a:p>
        </p:txBody>
      </p:sp>
      <p:sp>
        <p:nvSpPr>
          <p:cNvPr id="378" name="Google Shape;378;p28"/>
          <p:cNvSpPr txBox="1"/>
          <p:nvPr/>
        </p:nvSpPr>
        <p:spPr>
          <a:xfrm>
            <a:off x="340197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02</a:t>
            </a:r>
            <a:endParaRPr sz="1600">
              <a:solidFill>
                <a:srgbClr val="999999"/>
              </a:solidFill>
            </a:endParaRPr>
          </a:p>
        </p:txBody>
      </p:sp>
      <p:sp>
        <p:nvSpPr>
          <p:cNvPr id="379" name="Google Shape;379;p28"/>
          <p:cNvSpPr txBox="1"/>
          <p:nvPr/>
        </p:nvSpPr>
        <p:spPr>
          <a:xfrm>
            <a:off x="519335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03</a:t>
            </a:r>
            <a:endParaRPr sz="1600">
              <a:solidFill>
                <a:srgbClr val="999999"/>
              </a:solidFill>
            </a:endParaRPr>
          </a:p>
        </p:txBody>
      </p:sp>
      <p:sp>
        <p:nvSpPr>
          <p:cNvPr id="380" name="Google Shape;380;p28"/>
          <p:cNvSpPr txBox="1"/>
          <p:nvPr/>
        </p:nvSpPr>
        <p:spPr>
          <a:xfrm>
            <a:off x="698472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04</a:t>
            </a:r>
            <a:endParaRPr sz="1600">
              <a:solidFill>
                <a:srgbClr val="999999"/>
              </a:solidFill>
            </a:endParaRPr>
          </a:p>
        </p:txBody>
      </p:sp>
      <p:cxnSp>
        <p:nvCxnSpPr>
          <p:cNvPr id="381" name="Google Shape;381;p28"/>
          <p:cNvCxnSpPr/>
          <p:nvPr/>
        </p:nvCxnSpPr>
        <p:spPr>
          <a:xfrm flipH="1">
            <a:off x="27761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382" name="Google Shape;382;p28"/>
          <p:cNvCxnSpPr/>
          <p:nvPr/>
        </p:nvCxnSpPr>
        <p:spPr>
          <a:xfrm flipH="1">
            <a:off x="64255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383" name="Google Shape;383;p28"/>
          <p:cNvCxnSpPr/>
          <p:nvPr/>
        </p:nvCxnSpPr>
        <p:spPr>
          <a:xfrm flipH="1">
            <a:off x="4567513" y="2948300"/>
            <a:ext cx="9000" cy="1386900"/>
          </a:xfrm>
          <a:prstGeom prst="straightConnector1">
            <a:avLst/>
          </a:prstGeom>
          <a:noFill/>
          <a:ln w="9525" cap="flat" cmpd="sng">
            <a:solidFill>
              <a:srgbClr val="999999"/>
            </a:solidFill>
            <a:prstDash val="dash"/>
            <a:round/>
            <a:headEnd type="none" w="med" len="med"/>
            <a:tailEnd type="none" w="med" len="med"/>
          </a:ln>
        </p:spPr>
      </p:cxnSp>
      <p:sp>
        <p:nvSpPr>
          <p:cNvPr id="384" name="Google Shape;384;p28"/>
          <p:cNvSpPr txBox="1"/>
          <p:nvPr/>
        </p:nvSpPr>
        <p:spPr>
          <a:xfrm>
            <a:off x="28515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・教授紹介</a:t>
            </a:r>
            <a:endParaRPr sz="1000">
              <a:solidFill>
                <a:srgbClr val="666666"/>
              </a:solidFill>
            </a:endParaRPr>
          </a:p>
        </p:txBody>
      </p:sp>
      <p:sp>
        <p:nvSpPr>
          <p:cNvPr id="385" name="Google Shape;385;p28"/>
          <p:cNvSpPr txBox="1"/>
          <p:nvPr/>
        </p:nvSpPr>
        <p:spPr>
          <a:xfrm>
            <a:off x="10678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・研究内容</a:t>
            </a:r>
            <a:endParaRPr sz="1000">
              <a:solidFill>
                <a:srgbClr val="666666"/>
              </a:solidFill>
            </a:endParaRPr>
          </a:p>
          <a:p>
            <a:pPr marL="0" lvl="0" indent="0" algn="l" rtl="0">
              <a:spcBef>
                <a:spcPts val="0"/>
              </a:spcBef>
              <a:spcAft>
                <a:spcPts val="0"/>
              </a:spcAft>
              <a:buNone/>
            </a:pPr>
            <a:r>
              <a:rPr lang="ja" sz="1000">
                <a:solidFill>
                  <a:srgbClr val="666666"/>
                </a:solidFill>
              </a:rPr>
              <a:t>・活動紹介</a:t>
            </a:r>
            <a:endParaRPr sz="1000">
              <a:solidFill>
                <a:srgbClr val="666666"/>
              </a:solidFill>
            </a:endParaRPr>
          </a:p>
          <a:p>
            <a:pPr marL="0" lvl="0" indent="0" algn="l" rtl="0">
              <a:spcBef>
                <a:spcPts val="0"/>
              </a:spcBef>
              <a:spcAft>
                <a:spcPts val="0"/>
              </a:spcAft>
              <a:buNone/>
            </a:pPr>
            <a:r>
              <a:rPr lang="ja" sz="1000">
                <a:solidFill>
                  <a:srgbClr val="666666"/>
                </a:solidFill>
              </a:rPr>
              <a:t>・文献, HP</a:t>
            </a:r>
            <a:endParaRPr sz="1000">
              <a:solidFill>
                <a:srgbClr val="666666"/>
              </a:solidFill>
            </a:endParaRPr>
          </a:p>
          <a:p>
            <a:pPr marL="0" lvl="0" indent="0" algn="l" rtl="0">
              <a:spcBef>
                <a:spcPts val="0"/>
              </a:spcBef>
              <a:spcAft>
                <a:spcPts val="0"/>
              </a:spcAft>
              <a:buNone/>
            </a:pPr>
            <a:r>
              <a:rPr lang="ja" sz="1000">
                <a:solidFill>
                  <a:srgbClr val="666666"/>
                </a:solidFill>
              </a:rPr>
              <a:t>・過去の三田祭論文,卒論</a:t>
            </a:r>
            <a:endParaRPr sz="1000">
              <a:solidFill>
                <a:srgbClr val="666666"/>
              </a:solidFill>
            </a:endParaRPr>
          </a:p>
        </p:txBody>
      </p:sp>
      <p:sp>
        <p:nvSpPr>
          <p:cNvPr id="386" name="Google Shape;386;p28"/>
          <p:cNvSpPr txBox="1"/>
          <p:nvPr/>
        </p:nvSpPr>
        <p:spPr>
          <a:xfrm>
            <a:off x="46800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・ゼミ生紹介</a:t>
            </a:r>
            <a:endParaRPr sz="1000">
              <a:solidFill>
                <a:srgbClr val="666666"/>
              </a:solidFill>
            </a:endParaRPr>
          </a:p>
        </p:txBody>
      </p:sp>
      <p:sp>
        <p:nvSpPr>
          <p:cNvPr id="387" name="Google Shape;387;p28"/>
          <p:cNvSpPr txBox="1"/>
          <p:nvPr/>
        </p:nvSpPr>
        <p:spPr>
          <a:xfrm>
            <a:off x="65381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・募集概要</a:t>
            </a:r>
            <a:endParaRPr sz="1000">
              <a:solidFill>
                <a:srgbClr val="666666"/>
              </a:solidFill>
            </a:endParaRPr>
          </a:p>
          <a:p>
            <a:pPr marL="0" lvl="0" indent="0" algn="l" rtl="0">
              <a:spcBef>
                <a:spcPts val="0"/>
              </a:spcBef>
              <a:spcAft>
                <a:spcPts val="0"/>
              </a:spcAft>
              <a:buNone/>
            </a:pPr>
            <a:r>
              <a:rPr lang="ja" sz="1000">
                <a:solidFill>
                  <a:srgbClr val="666666"/>
                </a:solidFill>
              </a:rPr>
              <a:t>・入ゼミ課題</a:t>
            </a:r>
            <a:endParaRPr sz="1000">
              <a:solidFill>
                <a:srgbClr val="666666"/>
              </a:solidFill>
            </a:endParaRPr>
          </a:p>
          <a:p>
            <a:pPr marL="0" lvl="0" indent="0" algn="l" rtl="0">
              <a:spcBef>
                <a:spcPts val="0"/>
              </a:spcBef>
              <a:spcAft>
                <a:spcPts val="0"/>
              </a:spcAft>
              <a:buNone/>
            </a:pPr>
            <a:r>
              <a:rPr lang="ja" sz="1000">
                <a:solidFill>
                  <a:srgbClr val="666666"/>
                </a:solidFill>
              </a:rPr>
              <a:t>・入ゼミ試験</a:t>
            </a:r>
            <a:endParaRPr sz="1000">
              <a:solidFill>
                <a:srgbClr val="666666"/>
              </a:solidFill>
            </a:endParaRPr>
          </a:p>
        </p:txBody>
      </p:sp>
      <p:sp>
        <p:nvSpPr>
          <p:cNvPr id="388" name="Google Shape;388;p28"/>
          <p:cNvSpPr/>
          <p:nvPr/>
        </p:nvSpPr>
        <p:spPr>
          <a:xfrm>
            <a:off x="2823438"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8"/>
          <p:cNvSpPr/>
          <p:nvPr/>
        </p:nvSpPr>
        <p:spPr>
          <a:xfrm>
            <a:off x="4648138"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8"/>
          <p:cNvSpPr/>
          <p:nvPr/>
        </p:nvSpPr>
        <p:spPr>
          <a:xfrm>
            <a:off x="1003925"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9"/>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募集概要</a:t>
            </a:r>
            <a:endParaRPr sz="2200">
              <a:solidFill>
                <a:srgbClr val="81A0F7"/>
              </a:solidFill>
            </a:endParaRPr>
          </a:p>
        </p:txBody>
      </p:sp>
      <p:sp>
        <p:nvSpPr>
          <p:cNvPr id="396" name="Google Shape;396;p29"/>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16</a:t>
            </a:fld>
            <a:endParaRPr/>
          </a:p>
        </p:txBody>
      </p:sp>
      <p:sp>
        <p:nvSpPr>
          <p:cNvPr id="397" name="Google Shape;397;p29"/>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04　Recruit</a:t>
            </a:r>
            <a:endParaRPr>
              <a:solidFill>
                <a:srgbClr val="999999"/>
              </a:solidFill>
            </a:endParaRPr>
          </a:p>
        </p:txBody>
      </p:sp>
      <p:sp>
        <p:nvSpPr>
          <p:cNvPr id="399" name="Google Shape;399;p29"/>
          <p:cNvSpPr/>
          <p:nvPr/>
        </p:nvSpPr>
        <p:spPr>
          <a:xfrm>
            <a:off x="3148825" y="1485088"/>
            <a:ext cx="4435200" cy="446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434343"/>
                </a:solidFill>
              </a:rPr>
              <a:t>　10名から15名程度</a:t>
            </a:r>
            <a:endParaRPr>
              <a:solidFill>
                <a:srgbClr val="434343"/>
              </a:solidFill>
            </a:endParaRPr>
          </a:p>
        </p:txBody>
      </p:sp>
      <p:sp>
        <p:nvSpPr>
          <p:cNvPr id="400" name="Google Shape;400;p29"/>
          <p:cNvSpPr/>
          <p:nvPr/>
        </p:nvSpPr>
        <p:spPr>
          <a:xfrm>
            <a:off x="1736975" y="1485088"/>
            <a:ext cx="1263300" cy="4467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募集人数</a:t>
            </a:r>
            <a:endParaRPr>
              <a:solidFill>
                <a:srgbClr val="F3F3F3"/>
              </a:solidFill>
            </a:endParaRPr>
          </a:p>
        </p:txBody>
      </p:sp>
      <p:sp>
        <p:nvSpPr>
          <p:cNvPr id="401" name="Google Shape;401;p29"/>
          <p:cNvSpPr/>
          <p:nvPr/>
        </p:nvSpPr>
        <p:spPr>
          <a:xfrm>
            <a:off x="3148825" y="2095075"/>
            <a:ext cx="4435200" cy="1062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434343"/>
                </a:solidFill>
              </a:rPr>
              <a:t>　① 課題提出</a:t>
            </a:r>
            <a:endParaRPr>
              <a:solidFill>
                <a:srgbClr val="434343"/>
              </a:solidFill>
            </a:endParaRPr>
          </a:p>
          <a:p>
            <a:pPr marL="0" lvl="0" indent="0" algn="l" rtl="0">
              <a:spcBef>
                <a:spcPts val="0"/>
              </a:spcBef>
              <a:spcAft>
                <a:spcPts val="0"/>
              </a:spcAft>
              <a:buNone/>
            </a:pPr>
            <a:r>
              <a:rPr lang="ja">
                <a:solidFill>
                  <a:srgbClr val="434343"/>
                </a:solidFill>
              </a:rPr>
              <a:t>　② 試験（筆記＆面接）</a:t>
            </a:r>
            <a:endParaRPr>
              <a:solidFill>
                <a:srgbClr val="434343"/>
              </a:solidFill>
            </a:endParaRPr>
          </a:p>
          <a:p>
            <a:pPr marL="0" lvl="0" indent="0" algn="l" rtl="0">
              <a:spcBef>
                <a:spcPts val="0"/>
              </a:spcBef>
              <a:spcAft>
                <a:spcPts val="0"/>
              </a:spcAft>
              <a:buNone/>
            </a:pPr>
            <a:r>
              <a:rPr lang="ja">
                <a:solidFill>
                  <a:srgbClr val="434343"/>
                </a:solidFill>
              </a:rPr>
              <a:t>　③ 結果発表</a:t>
            </a:r>
            <a:endParaRPr>
              <a:solidFill>
                <a:srgbClr val="434343"/>
              </a:solidFill>
            </a:endParaRPr>
          </a:p>
        </p:txBody>
      </p:sp>
      <p:sp>
        <p:nvSpPr>
          <p:cNvPr id="402" name="Google Shape;402;p29"/>
          <p:cNvSpPr/>
          <p:nvPr/>
        </p:nvSpPr>
        <p:spPr>
          <a:xfrm>
            <a:off x="1736975" y="2095075"/>
            <a:ext cx="1263300" cy="10626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選考プロセス</a:t>
            </a:r>
            <a:endParaRPr>
              <a:solidFill>
                <a:srgbClr val="F3F3F3"/>
              </a:solidFill>
            </a:endParaRPr>
          </a:p>
        </p:txBody>
      </p:sp>
      <p:sp>
        <p:nvSpPr>
          <p:cNvPr id="403" name="Google Shape;403;p29"/>
          <p:cNvSpPr/>
          <p:nvPr/>
        </p:nvSpPr>
        <p:spPr>
          <a:xfrm>
            <a:off x="3148825" y="3320963"/>
            <a:ext cx="4435200" cy="74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434343"/>
                </a:solidFill>
              </a:rPr>
              <a:t>　他学部生の受け入れ可 	</a:t>
            </a:r>
            <a:endParaRPr>
              <a:solidFill>
                <a:srgbClr val="434343"/>
              </a:solidFill>
            </a:endParaRPr>
          </a:p>
          <a:p>
            <a:pPr marL="0" lvl="0" indent="0" algn="l" rtl="0">
              <a:spcBef>
                <a:spcPts val="0"/>
              </a:spcBef>
              <a:spcAft>
                <a:spcPts val="0"/>
              </a:spcAft>
              <a:buClr>
                <a:schemeClr val="dk1"/>
              </a:buClr>
              <a:buSzPts val="1100"/>
              <a:buFont typeface="Arial"/>
              <a:buNone/>
            </a:pPr>
            <a:r>
              <a:rPr lang="ja">
                <a:solidFill>
                  <a:srgbClr val="434343"/>
                </a:solidFill>
              </a:rPr>
              <a:t>　秋学期に留学から帰ってくる学部生の受け入れ可</a:t>
            </a:r>
            <a:endParaRPr>
              <a:solidFill>
                <a:srgbClr val="434343"/>
              </a:solidFill>
            </a:endParaRPr>
          </a:p>
        </p:txBody>
      </p:sp>
      <p:sp>
        <p:nvSpPr>
          <p:cNvPr id="404" name="Google Shape;404;p29"/>
          <p:cNvSpPr/>
          <p:nvPr/>
        </p:nvSpPr>
        <p:spPr>
          <a:xfrm>
            <a:off x="1736975" y="3320963"/>
            <a:ext cx="1263300" cy="7461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備考</a:t>
            </a:r>
            <a:endParaRPr>
              <a:solidFill>
                <a:srgbClr val="F3F3F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0"/>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入ゼミ課題</a:t>
            </a:r>
            <a:endParaRPr sz="2200">
              <a:solidFill>
                <a:srgbClr val="81A0F7"/>
              </a:solidFill>
            </a:endParaRPr>
          </a:p>
        </p:txBody>
      </p:sp>
      <p:sp>
        <p:nvSpPr>
          <p:cNvPr id="410" name="Google Shape;410;p30"/>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17</a:t>
            </a:fld>
            <a:endParaRPr/>
          </a:p>
        </p:txBody>
      </p:sp>
      <p:sp>
        <p:nvSpPr>
          <p:cNvPr id="411" name="Google Shape;411;p30"/>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0"/>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04　Recruit</a:t>
            </a:r>
            <a:endParaRPr>
              <a:solidFill>
                <a:srgbClr val="999999"/>
              </a:solidFill>
            </a:endParaRPr>
          </a:p>
        </p:txBody>
      </p:sp>
      <p:sp>
        <p:nvSpPr>
          <p:cNvPr id="413" name="Google Shape;413;p30"/>
          <p:cNvSpPr/>
          <p:nvPr/>
        </p:nvSpPr>
        <p:spPr>
          <a:xfrm>
            <a:off x="3148825" y="2178988"/>
            <a:ext cx="4435200" cy="446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434343"/>
                </a:solidFill>
              </a:rPr>
              <a:t>　1月末頃を予定</a:t>
            </a:r>
            <a:endParaRPr>
              <a:solidFill>
                <a:srgbClr val="434343"/>
              </a:solidFill>
            </a:endParaRPr>
          </a:p>
        </p:txBody>
      </p:sp>
      <p:sp>
        <p:nvSpPr>
          <p:cNvPr id="414" name="Google Shape;414;p30"/>
          <p:cNvSpPr/>
          <p:nvPr/>
        </p:nvSpPr>
        <p:spPr>
          <a:xfrm>
            <a:off x="1736975" y="2178988"/>
            <a:ext cx="1263300" cy="4467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締め切り</a:t>
            </a:r>
            <a:endParaRPr>
              <a:solidFill>
                <a:srgbClr val="F3F3F3"/>
              </a:solidFill>
            </a:endParaRPr>
          </a:p>
        </p:txBody>
      </p:sp>
      <p:sp>
        <p:nvSpPr>
          <p:cNvPr id="415" name="Google Shape;415;p30"/>
          <p:cNvSpPr/>
          <p:nvPr/>
        </p:nvSpPr>
        <p:spPr>
          <a:xfrm>
            <a:off x="3148825" y="970900"/>
            <a:ext cx="4435200" cy="1062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dirty="0">
                <a:solidFill>
                  <a:srgbClr val="434343"/>
                </a:solidFill>
              </a:rPr>
              <a:t>　① 志望動機およびゼミでの研究計画　A4用紙 3枚 </a:t>
            </a:r>
            <a:endParaRPr dirty="0">
              <a:solidFill>
                <a:srgbClr val="434343"/>
              </a:solidFill>
            </a:endParaRPr>
          </a:p>
          <a:p>
            <a:pPr marL="0" lvl="0" indent="0" algn="l" rtl="0">
              <a:spcBef>
                <a:spcPts val="0"/>
              </a:spcBef>
              <a:spcAft>
                <a:spcPts val="0"/>
              </a:spcAft>
              <a:buNone/>
            </a:pPr>
            <a:r>
              <a:rPr lang="ja" dirty="0">
                <a:solidFill>
                  <a:srgbClr val="434343"/>
                </a:solidFill>
              </a:rPr>
              <a:t>　② M.フリードマン『資本主義と自由』（日経B</a:t>
            </a:r>
            <a:r>
              <a:rPr lang="en-US" altLang="ja" dirty="0">
                <a:solidFill>
                  <a:srgbClr val="434343"/>
                </a:solidFill>
              </a:rPr>
              <a:t>P</a:t>
            </a:r>
          </a:p>
          <a:p>
            <a:pPr marL="0" lvl="0" indent="0" algn="l" rtl="0">
              <a:spcBef>
                <a:spcPts val="0"/>
              </a:spcBef>
              <a:spcAft>
                <a:spcPts val="0"/>
              </a:spcAft>
              <a:buNone/>
            </a:pPr>
            <a:r>
              <a:rPr lang="en-US" altLang="ja" dirty="0">
                <a:solidFill>
                  <a:srgbClr val="434343"/>
                </a:solidFill>
              </a:rPr>
              <a:t>         </a:t>
            </a:r>
            <a:r>
              <a:rPr lang="ja" dirty="0">
                <a:solidFill>
                  <a:srgbClr val="434343"/>
                </a:solidFill>
              </a:rPr>
              <a:t>クラシックス,2008年）の書評　A4用紙 3枚</a:t>
            </a:r>
            <a:endParaRPr dirty="0">
              <a:solidFill>
                <a:srgbClr val="434343"/>
              </a:solidFill>
            </a:endParaRPr>
          </a:p>
        </p:txBody>
      </p:sp>
      <p:sp>
        <p:nvSpPr>
          <p:cNvPr id="416" name="Google Shape;416;p30"/>
          <p:cNvSpPr/>
          <p:nvPr/>
        </p:nvSpPr>
        <p:spPr>
          <a:xfrm>
            <a:off x="1736975" y="970900"/>
            <a:ext cx="1263300" cy="10626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課題内容</a:t>
            </a:r>
            <a:endParaRPr>
              <a:solidFill>
                <a:srgbClr val="F3F3F3"/>
              </a:solidFill>
            </a:endParaRPr>
          </a:p>
        </p:txBody>
      </p:sp>
      <p:sp>
        <p:nvSpPr>
          <p:cNvPr id="417" name="Google Shape;417;p30"/>
          <p:cNvSpPr/>
          <p:nvPr/>
        </p:nvSpPr>
        <p:spPr>
          <a:xfrm>
            <a:off x="3148825" y="2771188"/>
            <a:ext cx="4435200" cy="74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dirty="0">
                <a:solidFill>
                  <a:srgbClr val="434343"/>
                </a:solidFill>
              </a:rPr>
              <a:t>　</a:t>
            </a:r>
            <a:r>
              <a:rPr lang="ja" dirty="0">
                <a:solidFill>
                  <a:srgbClr val="434343"/>
                </a:solidFill>
                <a:hlinkClick r:id="rId3"/>
              </a:rPr>
              <a:t>yoaso@keio.jp</a:t>
            </a:r>
            <a:r>
              <a:rPr lang="en-US" altLang="ja" dirty="0">
                <a:solidFill>
                  <a:srgbClr val="434343"/>
                </a:solidFill>
              </a:rPr>
              <a:t> </a:t>
            </a:r>
            <a:r>
              <a:rPr lang="ja" dirty="0">
                <a:solidFill>
                  <a:srgbClr val="434343"/>
                </a:solidFill>
              </a:rPr>
              <a:t>に上記の①と②を一つのファイ</a:t>
            </a:r>
            <a:r>
              <a:rPr lang="ja" altLang="en-US" dirty="0">
                <a:solidFill>
                  <a:srgbClr val="434343"/>
                </a:solidFill>
              </a:rPr>
              <a:t>ル</a:t>
            </a:r>
            <a:endParaRPr lang="en-US" altLang="ja" dirty="0">
              <a:solidFill>
                <a:srgbClr val="434343"/>
              </a:solidFill>
            </a:endParaRPr>
          </a:p>
          <a:p>
            <a:pPr marL="0" lvl="0" indent="0" algn="l" rtl="0">
              <a:spcBef>
                <a:spcPts val="0"/>
              </a:spcBef>
              <a:spcAft>
                <a:spcPts val="0"/>
              </a:spcAft>
              <a:buNone/>
            </a:pPr>
            <a:r>
              <a:rPr lang="ja" altLang="en-US" dirty="0">
                <a:solidFill>
                  <a:srgbClr val="434343"/>
                </a:solidFill>
              </a:rPr>
              <a:t>　</a:t>
            </a:r>
            <a:r>
              <a:rPr lang="ja" dirty="0">
                <a:solidFill>
                  <a:srgbClr val="434343"/>
                </a:solidFill>
              </a:rPr>
              <a:t>にしてPDFで提出（e-mailに添付すること）</a:t>
            </a:r>
            <a:r>
              <a:rPr lang="en-US" altLang="ja" dirty="0">
                <a:solidFill>
                  <a:srgbClr val="434343"/>
                </a:solidFill>
              </a:rPr>
              <a:t>.</a:t>
            </a:r>
            <a:endParaRPr dirty="0">
              <a:solidFill>
                <a:srgbClr val="434343"/>
              </a:solidFill>
            </a:endParaRPr>
          </a:p>
        </p:txBody>
      </p:sp>
      <p:sp>
        <p:nvSpPr>
          <p:cNvPr id="418" name="Google Shape;418;p30"/>
          <p:cNvSpPr/>
          <p:nvPr/>
        </p:nvSpPr>
        <p:spPr>
          <a:xfrm>
            <a:off x="1736975" y="2771188"/>
            <a:ext cx="1263300" cy="7461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提出先</a:t>
            </a:r>
            <a:endParaRPr>
              <a:solidFill>
                <a:srgbClr val="F3F3F3"/>
              </a:solidFill>
            </a:endParaRPr>
          </a:p>
        </p:txBody>
      </p:sp>
      <p:sp>
        <p:nvSpPr>
          <p:cNvPr id="419" name="Google Shape;419;p30"/>
          <p:cNvSpPr/>
          <p:nvPr/>
        </p:nvSpPr>
        <p:spPr>
          <a:xfrm>
            <a:off x="3148825" y="3662800"/>
            <a:ext cx="4435200" cy="1062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dirty="0">
                <a:solidFill>
                  <a:srgbClr val="434343"/>
                </a:solidFill>
              </a:rPr>
              <a:t>　表紙はつけないこと.</a:t>
            </a:r>
            <a:endParaRPr dirty="0">
              <a:solidFill>
                <a:srgbClr val="434343"/>
              </a:solidFill>
            </a:endParaRPr>
          </a:p>
          <a:p>
            <a:pPr marL="0" lvl="0" indent="0" algn="l" rtl="0">
              <a:spcBef>
                <a:spcPts val="0"/>
              </a:spcBef>
              <a:spcAft>
                <a:spcPts val="0"/>
              </a:spcAft>
              <a:buNone/>
            </a:pPr>
            <a:r>
              <a:rPr lang="ja" dirty="0">
                <a:solidFill>
                  <a:srgbClr val="434343"/>
                </a:solidFill>
              </a:rPr>
              <a:t>　1ページ目の先頭に, 下記を明記すること. </a:t>
            </a:r>
            <a:endParaRPr dirty="0">
              <a:solidFill>
                <a:srgbClr val="434343"/>
              </a:solidFill>
            </a:endParaRPr>
          </a:p>
          <a:p>
            <a:pPr marL="0" lvl="0" indent="0" algn="l" rtl="0">
              <a:spcBef>
                <a:spcPts val="0"/>
              </a:spcBef>
              <a:spcAft>
                <a:spcPts val="0"/>
              </a:spcAft>
              <a:buNone/>
            </a:pPr>
            <a:r>
              <a:rPr lang="ja" dirty="0">
                <a:solidFill>
                  <a:srgbClr val="434343"/>
                </a:solidFill>
              </a:rPr>
              <a:t>　氏名, 学部学科, 学年クラス, 学籍番号, 電話番号,   </a:t>
            </a:r>
            <a:endParaRPr dirty="0">
              <a:solidFill>
                <a:srgbClr val="434343"/>
              </a:solidFill>
            </a:endParaRPr>
          </a:p>
          <a:p>
            <a:pPr marL="0" lvl="0" indent="0" algn="l" rtl="0">
              <a:spcBef>
                <a:spcPts val="0"/>
              </a:spcBef>
              <a:spcAft>
                <a:spcPts val="0"/>
              </a:spcAft>
              <a:buNone/>
            </a:pPr>
            <a:r>
              <a:rPr lang="ja" dirty="0">
                <a:solidFill>
                  <a:srgbClr val="434343"/>
                </a:solidFill>
              </a:rPr>
              <a:t>    e-mailアドレス（PCのもの）</a:t>
            </a:r>
            <a:r>
              <a:rPr lang="en-US" altLang="ja" dirty="0">
                <a:solidFill>
                  <a:srgbClr val="434343"/>
                </a:solidFill>
              </a:rPr>
              <a:t>.</a:t>
            </a:r>
            <a:endParaRPr dirty="0">
              <a:solidFill>
                <a:srgbClr val="434343"/>
              </a:solidFill>
            </a:endParaRPr>
          </a:p>
        </p:txBody>
      </p:sp>
      <p:sp>
        <p:nvSpPr>
          <p:cNvPr id="420" name="Google Shape;420;p30"/>
          <p:cNvSpPr/>
          <p:nvPr/>
        </p:nvSpPr>
        <p:spPr>
          <a:xfrm>
            <a:off x="1736975" y="3662800"/>
            <a:ext cx="1263300" cy="10626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備考</a:t>
            </a:r>
            <a:endParaRPr>
              <a:solidFill>
                <a:srgbClr val="F3F3F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1"/>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入ゼミ試験</a:t>
            </a:r>
            <a:endParaRPr sz="2200">
              <a:solidFill>
                <a:srgbClr val="81A0F7"/>
              </a:solidFill>
            </a:endParaRPr>
          </a:p>
        </p:txBody>
      </p:sp>
      <p:sp>
        <p:nvSpPr>
          <p:cNvPr id="426" name="Google Shape;426;p31"/>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18</a:t>
            </a:fld>
            <a:endParaRPr/>
          </a:p>
        </p:txBody>
      </p:sp>
      <p:sp>
        <p:nvSpPr>
          <p:cNvPr id="427" name="Google Shape;427;p31"/>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1"/>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04　Recruit</a:t>
            </a:r>
            <a:endParaRPr>
              <a:solidFill>
                <a:srgbClr val="999999"/>
              </a:solidFill>
            </a:endParaRPr>
          </a:p>
        </p:txBody>
      </p:sp>
      <p:sp>
        <p:nvSpPr>
          <p:cNvPr id="429" name="Google Shape;429;p31"/>
          <p:cNvSpPr/>
          <p:nvPr/>
        </p:nvSpPr>
        <p:spPr>
          <a:xfrm>
            <a:off x="1736975" y="970900"/>
            <a:ext cx="1263300" cy="10626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筆記試験</a:t>
            </a:r>
            <a:endParaRPr>
              <a:solidFill>
                <a:srgbClr val="F3F3F3"/>
              </a:solidFill>
            </a:endParaRPr>
          </a:p>
        </p:txBody>
      </p:sp>
      <p:sp>
        <p:nvSpPr>
          <p:cNvPr id="430" name="Google Shape;430;p31"/>
          <p:cNvSpPr/>
          <p:nvPr/>
        </p:nvSpPr>
        <p:spPr>
          <a:xfrm>
            <a:off x="3148825" y="2178988"/>
            <a:ext cx="4435200" cy="746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434343"/>
                </a:solidFill>
              </a:rPr>
              <a:t>　麻生教授とゼミ生との面接を行います.</a:t>
            </a:r>
            <a:endParaRPr>
              <a:solidFill>
                <a:srgbClr val="434343"/>
              </a:solidFill>
            </a:endParaRPr>
          </a:p>
          <a:p>
            <a:pPr marL="0" lvl="0" indent="0" algn="l" rtl="0">
              <a:spcBef>
                <a:spcPts val="0"/>
              </a:spcBef>
              <a:spcAft>
                <a:spcPts val="0"/>
              </a:spcAft>
              <a:buNone/>
            </a:pPr>
            <a:r>
              <a:rPr lang="ja">
                <a:solidFill>
                  <a:srgbClr val="434343"/>
                </a:solidFill>
              </a:rPr>
              <a:t>　主に入ゼミ課題の内容について質問します.</a:t>
            </a:r>
            <a:endParaRPr>
              <a:solidFill>
                <a:srgbClr val="434343"/>
              </a:solidFill>
            </a:endParaRPr>
          </a:p>
        </p:txBody>
      </p:sp>
      <p:sp>
        <p:nvSpPr>
          <p:cNvPr id="431" name="Google Shape;431;p31"/>
          <p:cNvSpPr/>
          <p:nvPr/>
        </p:nvSpPr>
        <p:spPr>
          <a:xfrm>
            <a:off x="1736975" y="2178988"/>
            <a:ext cx="1263300" cy="7461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面接</a:t>
            </a:r>
            <a:endParaRPr>
              <a:solidFill>
                <a:srgbClr val="F3F3F3"/>
              </a:solidFill>
            </a:endParaRPr>
          </a:p>
        </p:txBody>
      </p:sp>
      <p:sp>
        <p:nvSpPr>
          <p:cNvPr id="432" name="Google Shape;432;p31"/>
          <p:cNvSpPr/>
          <p:nvPr/>
        </p:nvSpPr>
        <p:spPr>
          <a:xfrm>
            <a:off x="3148825" y="970900"/>
            <a:ext cx="4435200" cy="10626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dirty="0">
                <a:solidFill>
                  <a:srgbClr val="434343"/>
                </a:solidFill>
              </a:rPr>
              <a:t>　ミクロ・マクロ経済学の試験を行います.</a:t>
            </a:r>
            <a:endParaRPr dirty="0">
              <a:solidFill>
                <a:srgbClr val="434343"/>
              </a:solidFill>
            </a:endParaRPr>
          </a:p>
          <a:p>
            <a:pPr marL="0" lvl="0" indent="0" algn="l" rtl="0">
              <a:spcBef>
                <a:spcPts val="0"/>
              </a:spcBef>
              <a:spcAft>
                <a:spcPts val="0"/>
              </a:spcAft>
              <a:buClr>
                <a:schemeClr val="dk1"/>
              </a:buClr>
              <a:buSzPts val="1100"/>
              <a:buFont typeface="Arial"/>
              <a:buNone/>
            </a:pPr>
            <a:r>
              <a:rPr lang="ja" dirty="0">
                <a:solidFill>
                  <a:srgbClr val="434343"/>
                </a:solidFill>
              </a:rPr>
              <a:t>　試験時間は30分程度を予定しています.</a:t>
            </a:r>
            <a:endParaRPr dirty="0">
              <a:solidFill>
                <a:srgbClr val="434343"/>
              </a:solidFill>
            </a:endParaRPr>
          </a:p>
          <a:p>
            <a:pPr marL="0" lvl="0" indent="0" algn="l" rtl="0">
              <a:spcBef>
                <a:spcPts val="0"/>
              </a:spcBef>
              <a:spcAft>
                <a:spcPts val="0"/>
              </a:spcAft>
              <a:buClr>
                <a:schemeClr val="dk1"/>
              </a:buClr>
              <a:buSzPts val="1100"/>
              <a:buFont typeface="Arial"/>
              <a:buNone/>
            </a:pPr>
            <a:r>
              <a:rPr lang="ja" dirty="0">
                <a:solidFill>
                  <a:srgbClr val="434343"/>
                </a:solidFill>
              </a:rPr>
              <a:t>　麻生『ミクロ経済学入門』『マクロ経済学入門</a:t>
            </a:r>
            <a:r>
              <a:rPr lang="en-US" altLang="ja" dirty="0">
                <a:solidFill>
                  <a:srgbClr val="434343"/>
                </a:solidFill>
              </a:rPr>
              <a:t>』</a:t>
            </a:r>
          </a:p>
          <a:p>
            <a:pPr marL="0" lvl="0" indent="0" algn="l" rtl="0">
              <a:spcBef>
                <a:spcPts val="0"/>
              </a:spcBef>
              <a:spcAft>
                <a:spcPts val="0"/>
              </a:spcAft>
              <a:buClr>
                <a:schemeClr val="dk1"/>
              </a:buClr>
              <a:buSzPts val="1100"/>
              <a:buFont typeface="Arial"/>
              <a:buNone/>
            </a:pPr>
            <a:r>
              <a:rPr lang="ja-JP" altLang="en-US">
                <a:solidFill>
                  <a:srgbClr val="434343"/>
                </a:solidFill>
              </a:rPr>
              <a:t>　</a:t>
            </a:r>
            <a:r>
              <a:rPr lang="ja" dirty="0">
                <a:solidFill>
                  <a:srgbClr val="434343"/>
                </a:solidFill>
              </a:rPr>
              <a:t>の内容から出題されます.</a:t>
            </a:r>
            <a:endParaRPr dirty="0">
              <a:solidFill>
                <a:srgbClr val="434343"/>
              </a:solidFill>
            </a:endParaRPr>
          </a:p>
        </p:txBody>
      </p:sp>
      <p:sp>
        <p:nvSpPr>
          <p:cNvPr id="433" name="Google Shape;433;p31"/>
          <p:cNvSpPr/>
          <p:nvPr/>
        </p:nvSpPr>
        <p:spPr>
          <a:xfrm>
            <a:off x="1736975" y="3070600"/>
            <a:ext cx="1263300" cy="1062600"/>
          </a:xfrm>
          <a:prstGeom prst="rect">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3F3F3"/>
                </a:solidFill>
              </a:rPr>
              <a:t>備考</a:t>
            </a:r>
            <a:endParaRPr>
              <a:solidFill>
                <a:srgbClr val="F3F3F3"/>
              </a:solidFill>
            </a:endParaRPr>
          </a:p>
        </p:txBody>
      </p:sp>
      <p:sp>
        <p:nvSpPr>
          <p:cNvPr id="434" name="Google Shape;434;p31"/>
          <p:cNvSpPr/>
          <p:nvPr/>
        </p:nvSpPr>
        <p:spPr>
          <a:xfrm>
            <a:off x="3148825" y="3070605"/>
            <a:ext cx="4435200" cy="1024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dirty="0">
                <a:solidFill>
                  <a:srgbClr val="434343"/>
                </a:solidFill>
              </a:rPr>
              <a:t>　提出された課題, 筆記試験, 面接の結果から総合的　</a:t>
            </a:r>
            <a:r>
              <a:rPr lang="ja" altLang="en-US" dirty="0">
                <a:solidFill>
                  <a:srgbClr val="434343"/>
                </a:solidFill>
              </a:rPr>
              <a:t>　　</a:t>
            </a:r>
            <a:endParaRPr lang="en-US" altLang="ja" dirty="0">
              <a:solidFill>
                <a:srgbClr val="434343"/>
              </a:solidFill>
            </a:endParaRPr>
          </a:p>
          <a:p>
            <a:pPr marL="0" lvl="0" indent="0" algn="l" rtl="0">
              <a:spcBef>
                <a:spcPts val="0"/>
              </a:spcBef>
              <a:spcAft>
                <a:spcPts val="0"/>
              </a:spcAft>
              <a:buNone/>
            </a:pPr>
            <a:r>
              <a:rPr lang="ja" altLang="en-US" dirty="0">
                <a:solidFill>
                  <a:srgbClr val="434343"/>
                </a:solidFill>
              </a:rPr>
              <a:t>　</a:t>
            </a:r>
            <a:r>
              <a:rPr lang="ja" dirty="0">
                <a:solidFill>
                  <a:srgbClr val="434343"/>
                </a:solidFill>
              </a:rPr>
              <a:t>に判定します.</a:t>
            </a:r>
            <a:endParaRPr dirty="0">
              <a:solidFill>
                <a:srgbClr val="434343"/>
              </a:solidFill>
            </a:endParaRPr>
          </a:p>
          <a:p>
            <a:pPr marL="0" lvl="0" indent="0" algn="l" rtl="0">
              <a:spcBef>
                <a:spcPts val="0"/>
              </a:spcBef>
              <a:spcAft>
                <a:spcPts val="0"/>
              </a:spcAft>
              <a:buNone/>
            </a:pPr>
            <a:r>
              <a:rPr lang="ja" dirty="0">
                <a:solidFill>
                  <a:srgbClr val="434343"/>
                </a:solidFill>
              </a:rPr>
              <a:t>　合格者には, ゼミ開始時までの課題を課します</a:t>
            </a:r>
            <a:r>
              <a:rPr lang="en-US" altLang="ja" dirty="0">
                <a:solidFill>
                  <a:srgbClr val="434343"/>
                </a:solidFill>
              </a:rPr>
              <a:t>.</a:t>
            </a:r>
            <a:endParaRPr dirty="0">
              <a:solidFill>
                <a:srgbClr val="43434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2"/>
          <p:cNvSpPr txBox="1">
            <a:spLocks noGrp="1"/>
          </p:cNvSpPr>
          <p:nvPr>
            <p:ph type="title"/>
          </p:nvPr>
        </p:nvSpPr>
        <p:spPr>
          <a:xfrm>
            <a:off x="311700" y="98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200">
                <a:solidFill>
                  <a:srgbClr val="81A0F7"/>
                </a:solidFill>
              </a:rPr>
              <a:t>Summary</a:t>
            </a:r>
            <a:endParaRPr sz="2200">
              <a:solidFill>
                <a:srgbClr val="81A0F7"/>
              </a:solidFill>
            </a:endParaRPr>
          </a:p>
        </p:txBody>
      </p:sp>
      <p:sp>
        <p:nvSpPr>
          <p:cNvPr id="440" name="Google Shape;440;p32"/>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19</a:t>
            </a:fld>
            <a:endParaRPr/>
          </a:p>
        </p:txBody>
      </p:sp>
      <p:cxnSp>
        <p:nvCxnSpPr>
          <p:cNvPr id="441" name="Google Shape;441;p32"/>
          <p:cNvCxnSpPr/>
          <p:nvPr/>
        </p:nvCxnSpPr>
        <p:spPr>
          <a:xfrm>
            <a:off x="311700" y="555800"/>
            <a:ext cx="8520600" cy="0"/>
          </a:xfrm>
          <a:prstGeom prst="straightConnector1">
            <a:avLst/>
          </a:prstGeom>
          <a:noFill/>
          <a:ln w="19050" cap="flat" cmpd="sng">
            <a:solidFill>
              <a:srgbClr val="CCCCCC"/>
            </a:solidFill>
            <a:prstDash val="solid"/>
            <a:round/>
            <a:headEnd type="none" w="med" len="med"/>
            <a:tailEnd type="none" w="med" len="med"/>
          </a:ln>
        </p:spPr>
      </p:cxnSp>
      <p:grpSp>
        <p:nvGrpSpPr>
          <p:cNvPr id="442" name="Google Shape;442;p32"/>
          <p:cNvGrpSpPr/>
          <p:nvPr/>
        </p:nvGrpSpPr>
        <p:grpSpPr>
          <a:xfrm>
            <a:off x="1256438" y="1785188"/>
            <a:ext cx="1257000" cy="1163100"/>
            <a:chOff x="1587975" y="1572375"/>
            <a:chExt cx="1257000" cy="1163100"/>
          </a:xfrm>
        </p:grpSpPr>
        <p:sp>
          <p:nvSpPr>
            <p:cNvPr id="443" name="Google Shape;443;p32"/>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4" name="Google Shape;444;p32"/>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About us</a:t>
              </a:r>
              <a:endParaRPr sz="1800">
                <a:solidFill>
                  <a:srgbClr val="FFFFFF"/>
                </a:solidFill>
              </a:endParaRPr>
            </a:p>
          </p:txBody>
        </p:sp>
      </p:grpSp>
      <p:grpSp>
        <p:nvGrpSpPr>
          <p:cNvPr id="445" name="Google Shape;445;p32"/>
          <p:cNvGrpSpPr/>
          <p:nvPr/>
        </p:nvGrpSpPr>
        <p:grpSpPr>
          <a:xfrm>
            <a:off x="3047813" y="1785188"/>
            <a:ext cx="1257000" cy="1163100"/>
            <a:chOff x="1587975" y="1572375"/>
            <a:chExt cx="1257000" cy="1163100"/>
          </a:xfrm>
        </p:grpSpPr>
        <p:sp>
          <p:nvSpPr>
            <p:cNvPr id="446" name="Google Shape;446;p32"/>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47" name="Google Shape;447;p32"/>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Professor</a:t>
              </a:r>
              <a:endParaRPr sz="1800">
                <a:solidFill>
                  <a:srgbClr val="FFFFFF"/>
                </a:solidFill>
              </a:endParaRPr>
            </a:p>
          </p:txBody>
        </p:sp>
      </p:grpSp>
      <p:grpSp>
        <p:nvGrpSpPr>
          <p:cNvPr id="448" name="Google Shape;448;p32"/>
          <p:cNvGrpSpPr/>
          <p:nvPr/>
        </p:nvGrpSpPr>
        <p:grpSpPr>
          <a:xfrm>
            <a:off x="4839188" y="1785188"/>
            <a:ext cx="1257000" cy="1163100"/>
            <a:chOff x="1587975" y="1572375"/>
            <a:chExt cx="1257000" cy="1163100"/>
          </a:xfrm>
        </p:grpSpPr>
        <p:sp>
          <p:nvSpPr>
            <p:cNvPr id="449" name="Google Shape;449;p32"/>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50" name="Google Shape;450;p32"/>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Member</a:t>
              </a:r>
              <a:endParaRPr sz="1800">
                <a:solidFill>
                  <a:srgbClr val="FFFFFF"/>
                </a:solidFill>
              </a:endParaRPr>
            </a:p>
          </p:txBody>
        </p:sp>
      </p:grpSp>
      <p:grpSp>
        <p:nvGrpSpPr>
          <p:cNvPr id="451" name="Google Shape;451;p32"/>
          <p:cNvGrpSpPr/>
          <p:nvPr/>
        </p:nvGrpSpPr>
        <p:grpSpPr>
          <a:xfrm>
            <a:off x="6630563" y="1785188"/>
            <a:ext cx="1257000" cy="1163100"/>
            <a:chOff x="1587975" y="1572375"/>
            <a:chExt cx="1257000" cy="1163100"/>
          </a:xfrm>
        </p:grpSpPr>
        <p:sp>
          <p:nvSpPr>
            <p:cNvPr id="452" name="Google Shape;452;p32"/>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53" name="Google Shape;453;p32"/>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Recruit</a:t>
              </a:r>
              <a:endParaRPr sz="1800">
                <a:solidFill>
                  <a:srgbClr val="FFFFFF"/>
                </a:solidFill>
              </a:endParaRPr>
            </a:p>
          </p:txBody>
        </p:sp>
      </p:grpSp>
      <p:sp>
        <p:nvSpPr>
          <p:cNvPr id="454" name="Google Shape;454;p32"/>
          <p:cNvSpPr txBox="1"/>
          <p:nvPr/>
        </p:nvSpPr>
        <p:spPr>
          <a:xfrm>
            <a:off x="161060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01</a:t>
            </a:r>
            <a:endParaRPr sz="1600">
              <a:solidFill>
                <a:srgbClr val="999999"/>
              </a:solidFill>
            </a:endParaRPr>
          </a:p>
        </p:txBody>
      </p:sp>
      <p:sp>
        <p:nvSpPr>
          <p:cNvPr id="455" name="Google Shape;455;p32"/>
          <p:cNvSpPr txBox="1"/>
          <p:nvPr/>
        </p:nvSpPr>
        <p:spPr>
          <a:xfrm>
            <a:off x="340197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02</a:t>
            </a:r>
            <a:endParaRPr sz="1600">
              <a:solidFill>
                <a:srgbClr val="999999"/>
              </a:solidFill>
            </a:endParaRPr>
          </a:p>
        </p:txBody>
      </p:sp>
      <p:sp>
        <p:nvSpPr>
          <p:cNvPr id="456" name="Google Shape;456;p32"/>
          <p:cNvSpPr txBox="1"/>
          <p:nvPr/>
        </p:nvSpPr>
        <p:spPr>
          <a:xfrm>
            <a:off x="519335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03</a:t>
            </a:r>
            <a:endParaRPr sz="1600">
              <a:solidFill>
                <a:srgbClr val="999999"/>
              </a:solidFill>
            </a:endParaRPr>
          </a:p>
        </p:txBody>
      </p:sp>
      <p:sp>
        <p:nvSpPr>
          <p:cNvPr id="457" name="Google Shape;457;p32"/>
          <p:cNvSpPr txBox="1"/>
          <p:nvPr/>
        </p:nvSpPr>
        <p:spPr>
          <a:xfrm>
            <a:off x="698472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04</a:t>
            </a:r>
            <a:endParaRPr sz="1600">
              <a:solidFill>
                <a:srgbClr val="999999"/>
              </a:solidFill>
            </a:endParaRPr>
          </a:p>
        </p:txBody>
      </p:sp>
      <p:cxnSp>
        <p:nvCxnSpPr>
          <p:cNvPr id="458" name="Google Shape;458;p32"/>
          <p:cNvCxnSpPr/>
          <p:nvPr/>
        </p:nvCxnSpPr>
        <p:spPr>
          <a:xfrm flipH="1">
            <a:off x="27761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459" name="Google Shape;459;p32"/>
          <p:cNvCxnSpPr/>
          <p:nvPr/>
        </p:nvCxnSpPr>
        <p:spPr>
          <a:xfrm flipH="1">
            <a:off x="64255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460" name="Google Shape;460;p32"/>
          <p:cNvCxnSpPr/>
          <p:nvPr/>
        </p:nvCxnSpPr>
        <p:spPr>
          <a:xfrm flipH="1">
            <a:off x="4567513" y="2948300"/>
            <a:ext cx="9000" cy="1386900"/>
          </a:xfrm>
          <a:prstGeom prst="straightConnector1">
            <a:avLst/>
          </a:prstGeom>
          <a:noFill/>
          <a:ln w="9525" cap="flat" cmpd="sng">
            <a:solidFill>
              <a:srgbClr val="999999"/>
            </a:solidFill>
            <a:prstDash val="dash"/>
            <a:round/>
            <a:headEnd type="none" w="med" len="med"/>
            <a:tailEnd type="none" w="med" len="med"/>
          </a:ln>
        </p:spPr>
      </p:cxnSp>
      <p:sp>
        <p:nvSpPr>
          <p:cNvPr id="461" name="Google Shape;461;p32"/>
          <p:cNvSpPr txBox="1"/>
          <p:nvPr/>
        </p:nvSpPr>
        <p:spPr>
          <a:xfrm>
            <a:off x="28515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・教授紹介</a:t>
            </a:r>
            <a:br>
              <a:rPr lang="ja" sz="1000">
                <a:solidFill>
                  <a:srgbClr val="666666"/>
                </a:solidFill>
              </a:rPr>
            </a:br>
            <a:r>
              <a:rPr lang="ja" sz="1000">
                <a:solidFill>
                  <a:srgbClr val="666666"/>
                </a:solidFill>
              </a:rPr>
              <a:t>→</a:t>
            </a:r>
            <a:r>
              <a:rPr lang="ja" sz="1000" b="1">
                <a:solidFill>
                  <a:srgbClr val="81A0F7"/>
                </a:solidFill>
              </a:rPr>
              <a:t>経済原論の教授です</a:t>
            </a:r>
            <a:br>
              <a:rPr lang="ja" sz="1000" b="1">
                <a:solidFill>
                  <a:srgbClr val="81A0F7"/>
                </a:solidFill>
              </a:rPr>
            </a:br>
            <a:r>
              <a:rPr lang="ja" sz="1000" b="1">
                <a:solidFill>
                  <a:srgbClr val="81A0F7"/>
                </a:solidFill>
              </a:rPr>
              <a:t>　めっちゃいい人！</a:t>
            </a:r>
            <a:endParaRPr sz="1000" b="1">
              <a:solidFill>
                <a:srgbClr val="81A0F7"/>
              </a:solidFill>
            </a:endParaRPr>
          </a:p>
        </p:txBody>
      </p:sp>
      <p:sp>
        <p:nvSpPr>
          <p:cNvPr id="462" name="Google Shape;462;p32"/>
          <p:cNvSpPr txBox="1"/>
          <p:nvPr/>
        </p:nvSpPr>
        <p:spPr>
          <a:xfrm>
            <a:off x="10678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dirty="0">
                <a:solidFill>
                  <a:srgbClr val="666666"/>
                </a:solidFill>
              </a:rPr>
              <a:t>・研究内容</a:t>
            </a:r>
            <a:br>
              <a:rPr lang="ja" sz="1000" dirty="0">
                <a:solidFill>
                  <a:srgbClr val="666666"/>
                </a:solidFill>
              </a:rPr>
            </a:br>
            <a:r>
              <a:rPr lang="ja" sz="1000" dirty="0">
                <a:solidFill>
                  <a:srgbClr val="666666"/>
                </a:solidFill>
              </a:rPr>
              <a:t>→</a:t>
            </a:r>
            <a:r>
              <a:rPr lang="ja" sz="1000" b="1" dirty="0">
                <a:solidFill>
                  <a:srgbClr val="81A0F7"/>
                </a:solidFill>
              </a:rPr>
              <a:t>公共経済学・財政学</a:t>
            </a:r>
            <a:endParaRPr sz="1000" b="1" dirty="0">
              <a:solidFill>
                <a:srgbClr val="81A0F7"/>
              </a:solidFill>
            </a:endParaRPr>
          </a:p>
          <a:p>
            <a:pPr marL="0" lvl="0" indent="0" algn="l" rtl="0">
              <a:spcBef>
                <a:spcPts val="0"/>
              </a:spcBef>
              <a:spcAft>
                <a:spcPts val="0"/>
              </a:spcAft>
              <a:buNone/>
            </a:pPr>
            <a:endParaRPr sz="1000" dirty="0">
              <a:solidFill>
                <a:srgbClr val="666666"/>
              </a:solidFill>
            </a:endParaRPr>
          </a:p>
          <a:p>
            <a:pPr marL="0" lvl="0" indent="0" algn="l" rtl="0">
              <a:spcBef>
                <a:spcPts val="0"/>
              </a:spcBef>
              <a:spcAft>
                <a:spcPts val="0"/>
              </a:spcAft>
              <a:buNone/>
            </a:pPr>
            <a:r>
              <a:rPr lang="ja" sz="1000" dirty="0">
                <a:solidFill>
                  <a:srgbClr val="666666"/>
                </a:solidFill>
              </a:rPr>
              <a:t>・活動紹介</a:t>
            </a:r>
            <a:br>
              <a:rPr lang="ja" sz="1000" dirty="0">
                <a:solidFill>
                  <a:srgbClr val="666666"/>
                </a:solidFill>
              </a:rPr>
            </a:br>
            <a:r>
              <a:rPr lang="ja" sz="1000" dirty="0">
                <a:solidFill>
                  <a:srgbClr val="666666"/>
                </a:solidFill>
              </a:rPr>
              <a:t>→</a:t>
            </a:r>
            <a:r>
              <a:rPr lang="ja" sz="1000" b="1" dirty="0">
                <a:solidFill>
                  <a:srgbClr val="81A0F7"/>
                </a:solidFill>
              </a:rPr>
              <a:t>文献理解＆演習</a:t>
            </a:r>
            <a:br>
              <a:rPr lang="ja" sz="1000" dirty="0">
                <a:solidFill>
                  <a:srgbClr val="666666"/>
                </a:solidFill>
              </a:rPr>
            </a:br>
            <a:r>
              <a:rPr lang="ja" sz="1000" dirty="0">
                <a:solidFill>
                  <a:srgbClr val="666666"/>
                </a:solidFill>
              </a:rPr>
              <a:t>　</a:t>
            </a:r>
            <a:r>
              <a:rPr lang="ja" sz="1000" b="1" dirty="0">
                <a:solidFill>
                  <a:srgbClr val="81A0F7"/>
                </a:solidFill>
              </a:rPr>
              <a:t>忙しくないです！</a:t>
            </a:r>
            <a:endParaRPr sz="1000" b="1" dirty="0">
              <a:solidFill>
                <a:srgbClr val="81A0F7"/>
              </a:solidFill>
            </a:endParaRPr>
          </a:p>
          <a:p>
            <a:pPr marL="0" lvl="0" indent="0" algn="l" rtl="0">
              <a:spcBef>
                <a:spcPts val="0"/>
              </a:spcBef>
              <a:spcAft>
                <a:spcPts val="0"/>
              </a:spcAft>
              <a:buNone/>
            </a:pPr>
            <a:endParaRPr sz="1000" dirty="0">
              <a:solidFill>
                <a:srgbClr val="666666"/>
              </a:solidFill>
            </a:endParaRPr>
          </a:p>
          <a:p>
            <a:pPr marL="0" lvl="0" indent="0" algn="l" rtl="0">
              <a:lnSpc>
                <a:spcPct val="150000"/>
              </a:lnSpc>
              <a:spcBef>
                <a:spcPts val="0"/>
              </a:spcBef>
              <a:spcAft>
                <a:spcPts val="0"/>
              </a:spcAft>
              <a:buNone/>
            </a:pPr>
            <a:r>
              <a:rPr lang="ja" sz="1000" dirty="0">
                <a:solidFill>
                  <a:srgbClr val="666666"/>
                </a:solidFill>
              </a:rPr>
              <a:t>・文献, HP</a:t>
            </a:r>
            <a:endParaRPr sz="1000" dirty="0">
              <a:solidFill>
                <a:srgbClr val="666666"/>
              </a:solidFill>
            </a:endParaRPr>
          </a:p>
          <a:p>
            <a:pPr marL="0" lvl="0" indent="0" algn="l" rtl="0">
              <a:lnSpc>
                <a:spcPct val="150000"/>
              </a:lnSpc>
              <a:spcBef>
                <a:spcPts val="0"/>
              </a:spcBef>
              <a:spcAft>
                <a:spcPts val="0"/>
              </a:spcAft>
              <a:buClr>
                <a:schemeClr val="dk1"/>
              </a:buClr>
              <a:buSzPts val="1100"/>
              <a:buFont typeface="Arial"/>
              <a:buNone/>
            </a:pPr>
            <a:r>
              <a:rPr lang="ja" sz="1000" dirty="0">
                <a:solidFill>
                  <a:srgbClr val="666666"/>
                </a:solidFill>
              </a:rPr>
              <a:t>・過去の三田祭論文,卒論</a:t>
            </a:r>
            <a:endParaRPr sz="1000" dirty="0">
              <a:solidFill>
                <a:srgbClr val="666666"/>
              </a:solidFill>
            </a:endParaRPr>
          </a:p>
        </p:txBody>
      </p:sp>
      <p:sp>
        <p:nvSpPr>
          <p:cNvPr id="463" name="Google Shape;463;p32"/>
          <p:cNvSpPr txBox="1"/>
          <p:nvPr/>
        </p:nvSpPr>
        <p:spPr>
          <a:xfrm>
            <a:off x="46800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dirty="0">
                <a:solidFill>
                  <a:srgbClr val="666666"/>
                </a:solidFill>
              </a:rPr>
              <a:t>・ゼミ生紹介</a:t>
            </a:r>
            <a:br>
              <a:rPr lang="ja" sz="1000" dirty="0">
                <a:solidFill>
                  <a:srgbClr val="666666"/>
                </a:solidFill>
              </a:rPr>
            </a:br>
            <a:r>
              <a:rPr lang="ja" sz="1000" dirty="0">
                <a:solidFill>
                  <a:srgbClr val="666666"/>
                </a:solidFill>
              </a:rPr>
              <a:t>→</a:t>
            </a:r>
            <a:r>
              <a:rPr lang="ja" sz="1000" b="1" dirty="0">
                <a:solidFill>
                  <a:srgbClr val="81A0F7"/>
                </a:solidFill>
              </a:rPr>
              <a:t>色んな人がいます！</a:t>
            </a:r>
            <a:endParaRPr sz="1000" b="1" dirty="0">
              <a:solidFill>
                <a:srgbClr val="81A0F7"/>
              </a:solidFill>
            </a:endParaRPr>
          </a:p>
        </p:txBody>
      </p:sp>
      <p:sp>
        <p:nvSpPr>
          <p:cNvPr id="464" name="Google Shape;464;p32"/>
          <p:cNvSpPr txBox="1"/>
          <p:nvPr/>
        </p:nvSpPr>
        <p:spPr>
          <a:xfrm>
            <a:off x="65381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・入ゼミ課題</a:t>
            </a:r>
            <a:br>
              <a:rPr lang="ja" sz="1000">
                <a:solidFill>
                  <a:srgbClr val="666666"/>
                </a:solidFill>
              </a:rPr>
            </a:br>
            <a:r>
              <a:rPr lang="ja" sz="1000">
                <a:solidFill>
                  <a:srgbClr val="666666"/>
                </a:solidFill>
              </a:rPr>
              <a:t>→</a:t>
            </a:r>
            <a:r>
              <a:rPr lang="ja" sz="1000" b="1">
                <a:solidFill>
                  <a:srgbClr val="81A0F7"/>
                </a:solidFill>
              </a:rPr>
              <a:t>志望動機＆書評</a:t>
            </a:r>
            <a:endParaRPr sz="1000" b="1">
              <a:solidFill>
                <a:srgbClr val="81A0F7"/>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ja" sz="1000">
                <a:solidFill>
                  <a:srgbClr val="666666"/>
                </a:solidFill>
              </a:rPr>
              <a:t>・入ゼミ試験</a:t>
            </a:r>
            <a:endParaRPr sz="1000">
              <a:solidFill>
                <a:srgbClr val="666666"/>
              </a:solidFill>
            </a:endParaRPr>
          </a:p>
          <a:p>
            <a:pPr marL="0" lvl="0" indent="0" algn="l" rtl="0">
              <a:spcBef>
                <a:spcPts val="0"/>
              </a:spcBef>
              <a:spcAft>
                <a:spcPts val="0"/>
              </a:spcAft>
              <a:buNone/>
            </a:pPr>
            <a:r>
              <a:rPr lang="ja" sz="1000">
                <a:solidFill>
                  <a:srgbClr val="666666"/>
                </a:solidFill>
              </a:rPr>
              <a:t>→</a:t>
            </a:r>
            <a:r>
              <a:rPr lang="ja" sz="1000" b="1">
                <a:solidFill>
                  <a:srgbClr val="81A0F7"/>
                </a:solidFill>
              </a:rPr>
              <a:t>筆記試験＆面接</a:t>
            </a:r>
            <a:endParaRPr sz="1000" b="1">
              <a:solidFill>
                <a:srgbClr val="81A0F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98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200">
                <a:solidFill>
                  <a:srgbClr val="81A0F7"/>
                </a:solidFill>
              </a:rPr>
              <a:t>Agenda</a:t>
            </a:r>
            <a:endParaRPr sz="2200">
              <a:solidFill>
                <a:srgbClr val="81A0F7"/>
              </a:solidFill>
            </a:endParaRPr>
          </a:p>
        </p:txBody>
      </p:sp>
      <p:sp>
        <p:nvSpPr>
          <p:cNvPr id="61" name="Google Shape;61;p14"/>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2</a:t>
            </a:fld>
            <a:endParaRPr/>
          </a:p>
        </p:txBody>
      </p:sp>
      <p:cxnSp>
        <p:nvCxnSpPr>
          <p:cNvPr id="62" name="Google Shape;62;p14"/>
          <p:cNvCxnSpPr/>
          <p:nvPr/>
        </p:nvCxnSpPr>
        <p:spPr>
          <a:xfrm>
            <a:off x="311700" y="555800"/>
            <a:ext cx="8520600" cy="0"/>
          </a:xfrm>
          <a:prstGeom prst="straightConnector1">
            <a:avLst/>
          </a:prstGeom>
          <a:noFill/>
          <a:ln w="19050" cap="flat" cmpd="sng">
            <a:solidFill>
              <a:srgbClr val="CCCCCC"/>
            </a:solidFill>
            <a:prstDash val="solid"/>
            <a:round/>
            <a:headEnd type="none" w="med" len="med"/>
            <a:tailEnd type="none" w="med" len="med"/>
          </a:ln>
        </p:spPr>
      </p:cxnSp>
      <p:grpSp>
        <p:nvGrpSpPr>
          <p:cNvPr id="63" name="Google Shape;63;p14"/>
          <p:cNvGrpSpPr/>
          <p:nvPr/>
        </p:nvGrpSpPr>
        <p:grpSpPr>
          <a:xfrm>
            <a:off x="1256438" y="1785188"/>
            <a:ext cx="1257000" cy="1163100"/>
            <a:chOff x="1587975" y="1572375"/>
            <a:chExt cx="1257000" cy="1163100"/>
          </a:xfrm>
        </p:grpSpPr>
        <p:sp>
          <p:nvSpPr>
            <p:cNvPr id="64" name="Google Shape;64;p1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65" name="Google Shape;65;p1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About us</a:t>
              </a:r>
              <a:endParaRPr sz="1800">
                <a:solidFill>
                  <a:srgbClr val="FFFFFF"/>
                </a:solidFill>
              </a:endParaRPr>
            </a:p>
          </p:txBody>
        </p:sp>
      </p:grpSp>
      <p:grpSp>
        <p:nvGrpSpPr>
          <p:cNvPr id="66" name="Google Shape;66;p14"/>
          <p:cNvGrpSpPr/>
          <p:nvPr/>
        </p:nvGrpSpPr>
        <p:grpSpPr>
          <a:xfrm>
            <a:off x="3047813" y="1785188"/>
            <a:ext cx="1257000" cy="1163100"/>
            <a:chOff x="1587975" y="1572375"/>
            <a:chExt cx="1257000" cy="1163100"/>
          </a:xfrm>
        </p:grpSpPr>
        <p:sp>
          <p:nvSpPr>
            <p:cNvPr id="67" name="Google Shape;67;p1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68" name="Google Shape;68;p1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Professor</a:t>
              </a:r>
              <a:endParaRPr sz="1800">
                <a:solidFill>
                  <a:srgbClr val="FFFFFF"/>
                </a:solidFill>
              </a:endParaRPr>
            </a:p>
          </p:txBody>
        </p:sp>
      </p:grpSp>
      <p:grpSp>
        <p:nvGrpSpPr>
          <p:cNvPr id="69" name="Google Shape;69;p14"/>
          <p:cNvGrpSpPr/>
          <p:nvPr/>
        </p:nvGrpSpPr>
        <p:grpSpPr>
          <a:xfrm>
            <a:off x="4839188" y="1785188"/>
            <a:ext cx="1257000" cy="1163100"/>
            <a:chOff x="1587975" y="1572375"/>
            <a:chExt cx="1257000" cy="1163100"/>
          </a:xfrm>
        </p:grpSpPr>
        <p:sp>
          <p:nvSpPr>
            <p:cNvPr id="70" name="Google Shape;70;p1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71" name="Google Shape;71;p1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Member</a:t>
              </a:r>
              <a:endParaRPr sz="1800">
                <a:solidFill>
                  <a:srgbClr val="FFFFFF"/>
                </a:solidFill>
              </a:endParaRPr>
            </a:p>
          </p:txBody>
        </p:sp>
      </p:grpSp>
      <p:grpSp>
        <p:nvGrpSpPr>
          <p:cNvPr id="72" name="Google Shape;72;p14"/>
          <p:cNvGrpSpPr/>
          <p:nvPr/>
        </p:nvGrpSpPr>
        <p:grpSpPr>
          <a:xfrm>
            <a:off x="6630563" y="1785188"/>
            <a:ext cx="1257000" cy="1163100"/>
            <a:chOff x="1587975" y="1572375"/>
            <a:chExt cx="1257000" cy="1163100"/>
          </a:xfrm>
        </p:grpSpPr>
        <p:sp>
          <p:nvSpPr>
            <p:cNvPr id="73" name="Google Shape;73;p14"/>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74" name="Google Shape;74;p14"/>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Recruit</a:t>
              </a:r>
              <a:endParaRPr sz="1800">
                <a:solidFill>
                  <a:srgbClr val="FFFFFF"/>
                </a:solidFill>
              </a:endParaRPr>
            </a:p>
          </p:txBody>
        </p:sp>
      </p:grpSp>
      <p:sp>
        <p:nvSpPr>
          <p:cNvPr id="75" name="Google Shape;75;p14"/>
          <p:cNvSpPr txBox="1"/>
          <p:nvPr/>
        </p:nvSpPr>
        <p:spPr>
          <a:xfrm>
            <a:off x="161060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01</a:t>
            </a:r>
            <a:endParaRPr sz="1600">
              <a:solidFill>
                <a:srgbClr val="999999"/>
              </a:solidFill>
            </a:endParaRPr>
          </a:p>
        </p:txBody>
      </p:sp>
      <p:sp>
        <p:nvSpPr>
          <p:cNvPr id="76" name="Google Shape;76;p14"/>
          <p:cNvSpPr txBox="1"/>
          <p:nvPr/>
        </p:nvSpPr>
        <p:spPr>
          <a:xfrm>
            <a:off x="340197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02</a:t>
            </a:r>
            <a:endParaRPr sz="1600">
              <a:solidFill>
                <a:srgbClr val="999999"/>
              </a:solidFill>
            </a:endParaRPr>
          </a:p>
        </p:txBody>
      </p:sp>
      <p:sp>
        <p:nvSpPr>
          <p:cNvPr id="77" name="Google Shape;77;p14"/>
          <p:cNvSpPr txBox="1"/>
          <p:nvPr/>
        </p:nvSpPr>
        <p:spPr>
          <a:xfrm>
            <a:off x="519335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03</a:t>
            </a:r>
            <a:endParaRPr sz="1600">
              <a:solidFill>
                <a:srgbClr val="999999"/>
              </a:solidFill>
            </a:endParaRPr>
          </a:p>
        </p:txBody>
      </p:sp>
      <p:sp>
        <p:nvSpPr>
          <p:cNvPr id="78" name="Google Shape;78;p14"/>
          <p:cNvSpPr txBox="1"/>
          <p:nvPr/>
        </p:nvSpPr>
        <p:spPr>
          <a:xfrm>
            <a:off x="698472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04</a:t>
            </a:r>
            <a:endParaRPr sz="1600">
              <a:solidFill>
                <a:srgbClr val="999999"/>
              </a:solidFill>
            </a:endParaRPr>
          </a:p>
        </p:txBody>
      </p:sp>
      <p:cxnSp>
        <p:nvCxnSpPr>
          <p:cNvPr id="79" name="Google Shape;79;p14"/>
          <p:cNvCxnSpPr/>
          <p:nvPr/>
        </p:nvCxnSpPr>
        <p:spPr>
          <a:xfrm flipH="1">
            <a:off x="27761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80" name="Google Shape;80;p14"/>
          <p:cNvCxnSpPr/>
          <p:nvPr/>
        </p:nvCxnSpPr>
        <p:spPr>
          <a:xfrm flipH="1">
            <a:off x="64255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81" name="Google Shape;81;p14"/>
          <p:cNvCxnSpPr/>
          <p:nvPr/>
        </p:nvCxnSpPr>
        <p:spPr>
          <a:xfrm flipH="1">
            <a:off x="4567513" y="2948300"/>
            <a:ext cx="9000" cy="1386900"/>
          </a:xfrm>
          <a:prstGeom prst="straightConnector1">
            <a:avLst/>
          </a:prstGeom>
          <a:noFill/>
          <a:ln w="9525" cap="flat" cmpd="sng">
            <a:solidFill>
              <a:srgbClr val="999999"/>
            </a:solidFill>
            <a:prstDash val="dash"/>
            <a:round/>
            <a:headEnd type="none" w="med" len="med"/>
            <a:tailEnd type="none" w="med" len="med"/>
          </a:ln>
        </p:spPr>
      </p:cxnSp>
      <p:sp>
        <p:nvSpPr>
          <p:cNvPr id="82" name="Google Shape;82;p14"/>
          <p:cNvSpPr txBox="1"/>
          <p:nvPr/>
        </p:nvSpPr>
        <p:spPr>
          <a:xfrm>
            <a:off x="28515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・教授紹介</a:t>
            </a:r>
            <a:endParaRPr sz="1000">
              <a:solidFill>
                <a:srgbClr val="666666"/>
              </a:solidFill>
            </a:endParaRPr>
          </a:p>
        </p:txBody>
      </p:sp>
      <p:sp>
        <p:nvSpPr>
          <p:cNvPr id="83" name="Google Shape;83;p14"/>
          <p:cNvSpPr txBox="1"/>
          <p:nvPr/>
        </p:nvSpPr>
        <p:spPr>
          <a:xfrm>
            <a:off x="10678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dirty="0">
                <a:solidFill>
                  <a:srgbClr val="666666"/>
                </a:solidFill>
              </a:rPr>
              <a:t>・研究内容</a:t>
            </a:r>
            <a:endParaRPr sz="1000" dirty="0">
              <a:solidFill>
                <a:srgbClr val="666666"/>
              </a:solidFill>
            </a:endParaRPr>
          </a:p>
          <a:p>
            <a:pPr marL="0" lvl="0" indent="0" algn="l" rtl="0">
              <a:spcBef>
                <a:spcPts val="0"/>
              </a:spcBef>
              <a:spcAft>
                <a:spcPts val="0"/>
              </a:spcAft>
              <a:buNone/>
            </a:pPr>
            <a:r>
              <a:rPr lang="ja" sz="1000" dirty="0">
                <a:solidFill>
                  <a:srgbClr val="666666"/>
                </a:solidFill>
              </a:rPr>
              <a:t>・活動紹介</a:t>
            </a:r>
            <a:endParaRPr sz="1000" dirty="0">
              <a:solidFill>
                <a:srgbClr val="666666"/>
              </a:solidFill>
            </a:endParaRPr>
          </a:p>
          <a:p>
            <a:pPr marL="0" lvl="0" indent="0" algn="l" rtl="0">
              <a:spcBef>
                <a:spcPts val="0"/>
              </a:spcBef>
              <a:spcAft>
                <a:spcPts val="0"/>
              </a:spcAft>
              <a:buNone/>
            </a:pPr>
            <a:r>
              <a:rPr lang="ja" sz="1000" dirty="0">
                <a:solidFill>
                  <a:srgbClr val="666666"/>
                </a:solidFill>
              </a:rPr>
              <a:t>・文献, HP</a:t>
            </a:r>
            <a:endParaRPr sz="1000" dirty="0">
              <a:solidFill>
                <a:srgbClr val="666666"/>
              </a:solidFill>
            </a:endParaRPr>
          </a:p>
          <a:p>
            <a:pPr marL="0" lvl="0" indent="0" algn="l" rtl="0">
              <a:spcBef>
                <a:spcPts val="0"/>
              </a:spcBef>
              <a:spcAft>
                <a:spcPts val="0"/>
              </a:spcAft>
              <a:buClr>
                <a:schemeClr val="dk1"/>
              </a:buClr>
              <a:buSzPts val="1100"/>
              <a:buFont typeface="Arial"/>
              <a:buNone/>
            </a:pPr>
            <a:r>
              <a:rPr lang="ja" sz="1000" dirty="0">
                <a:solidFill>
                  <a:srgbClr val="666666"/>
                </a:solidFill>
              </a:rPr>
              <a:t>・過去の三田祭論文,卒論</a:t>
            </a:r>
            <a:endParaRPr sz="1000" dirty="0">
              <a:solidFill>
                <a:srgbClr val="666666"/>
              </a:solidFill>
            </a:endParaRPr>
          </a:p>
        </p:txBody>
      </p:sp>
      <p:sp>
        <p:nvSpPr>
          <p:cNvPr id="84" name="Google Shape;84;p14"/>
          <p:cNvSpPr txBox="1"/>
          <p:nvPr/>
        </p:nvSpPr>
        <p:spPr>
          <a:xfrm>
            <a:off x="46800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・ゼミ生紹介</a:t>
            </a:r>
            <a:endParaRPr sz="1000">
              <a:solidFill>
                <a:srgbClr val="666666"/>
              </a:solidFill>
            </a:endParaRPr>
          </a:p>
        </p:txBody>
      </p:sp>
      <p:sp>
        <p:nvSpPr>
          <p:cNvPr id="85" name="Google Shape;85;p14"/>
          <p:cNvSpPr txBox="1"/>
          <p:nvPr/>
        </p:nvSpPr>
        <p:spPr>
          <a:xfrm>
            <a:off x="65381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・募集概要</a:t>
            </a:r>
            <a:endParaRPr sz="1000">
              <a:solidFill>
                <a:srgbClr val="666666"/>
              </a:solidFill>
            </a:endParaRPr>
          </a:p>
          <a:p>
            <a:pPr marL="0" lvl="0" indent="0" algn="l" rtl="0">
              <a:spcBef>
                <a:spcPts val="0"/>
              </a:spcBef>
              <a:spcAft>
                <a:spcPts val="0"/>
              </a:spcAft>
              <a:buNone/>
            </a:pPr>
            <a:r>
              <a:rPr lang="ja" sz="1000">
                <a:solidFill>
                  <a:srgbClr val="666666"/>
                </a:solidFill>
              </a:rPr>
              <a:t>・入ゼミ課題</a:t>
            </a:r>
            <a:endParaRPr sz="1000">
              <a:solidFill>
                <a:srgbClr val="666666"/>
              </a:solidFill>
            </a:endParaRPr>
          </a:p>
          <a:p>
            <a:pPr marL="0" lvl="0" indent="0" algn="l" rtl="0">
              <a:spcBef>
                <a:spcPts val="0"/>
              </a:spcBef>
              <a:spcAft>
                <a:spcPts val="0"/>
              </a:spcAft>
              <a:buNone/>
            </a:pPr>
            <a:r>
              <a:rPr lang="ja" sz="1000">
                <a:solidFill>
                  <a:srgbClr val="666666"/>
                </a:solidFill>
              </a:rPr>
              <a:t>・入ゼミ試験</a:t>
            </a:r>
            <a:endParaRPr sz="1000">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311700" y="98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200">
                <a:solidFill>
                  <a:srgbClr val="81A0F7"/>
                </a:solidFill>
              </a:rPr>
              <a:t>Agenda</a:t>
            </a:r>
            <a:endParaRPr sz="2200">
              <a:solidFill>
                <a:srgbClr val="81A0F7"/>
              </a:solidFill>
            </a:endParaRPr>
          </a:p>
        </p:txBody>
      </p:sp>
      <p:sp>
        <p:nvSpPr>
          <p:cNvPr id="91" name="Google Shape;91;p15"/>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3</a:t>
            </a:fld>
            <a:endParaRPr/>
          </a:p>
        </p:txBody>
      </p:sp>
      <p:cxnSp>
        <p:nvCxnSpPr>
          <p:cNvPr id="92" name="Google Shape;92;p15"/>
          <p:cNvCxnSpPr/>
          <p:nvPr/>
        </p:nvCxnSpPr>
        <p:spPr>
          <a:xfrm>
            <a:off x="311700" y="555800"/>
            <a:ext cx="8520600" cy="0"/>
          </a:xfrm>
          <a:prstGeom prst="straightConnector1">
            <a:avLst/>
          </a:prstGeom>
          <a:noFill/>
          <a:ln w="19050" cap="flat" cmpd="sng">
            <a:solidFill>
              <a:srgbClr val="CCCCCC"/>
            </a:solidFill>
            <a:prstDash val="solid"/>
            <a:round/>
            <a:headEnd type="none" w="med" len="med"/>
            <a:tailEnd type="none" w="med" len="med"/>
          </a:ln>
        </p:spPr>
      </p:cxnSp>
      <p:grpSp>
        <p:nvGrpSpPr>
          <p:cNvPr id="93" name="Google Shape;93;p15"/>
          <p:cNvGrpSpPr/>
          <p:nvPr/>
        </p:nvGrpSpPr>
        <p:grpSpPr>
          <a:xfrm>
            <a:off x="1256438" y="1785188"/>
            <a:ext cx="1257000" cy="1163100"/>
            <a:chOff x="1587975" y="1572375"/>
            <a:chExt cx="1257000" cy="1163100"/>
          </a:xfrm>
        </p:grpSpPr>
        <p:sp>
          <p:nvSpPr>
            <p:cNvPr id="94" name="Google Shape;94;p15"/>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95" name="Google Shape;95;p15"/>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About us</a:t>
              </a:r>
              <a:endParaRPr sz="1800">
                <a:solidFill>
                  <a:srgbClr val="FFFFFF"/>
                </a:solidFill>
              </a:endParaRPr>
            </a:p>
          </p:txBody>
        </p:sp>
      </p:grpSp>
      <p:grpSp>
        <p:nvGrpSpPr>
          <p:cNvPr id="96" name="Google Shape;96;p15"/>
          <p:cNvGrpSpPr/>
          <p:nvPr/>
        </p:nvGrpSpPr>
        <p:grpSpPr>
          <a:xfrm>
            <a:off x="3047813" y="1785188"/>
            <a:ext cx="1257000" cy="1163100"/>
            <a:chOff x="1587975" y="1572375"/>
            <a:chExt cx="1257000" cy="1163100"/>
          </a:xfrm>
        </p:grpSpPr>
        <p:sp>
          <p:nvSpPr>
            <p:cNvPr id="97" name="Google Shape;97;p15"/>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98" name="Google Shape;98;p15"/>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Professor</a:t>
              </a:r>
              <a:endParaRPr sz="1800">
                <a:solidFill>
                  <a:srgbClr val="FFFFFF"/>
                </a:solidFill>
              </a:endParaRPr>
            </a:p>
          </p:txBody>
        </p:sp>
      </p:grpSp>
      <p:grpSp>
        <p:nvGrpSpPr>
          <p:cNvPr id="99" name="Google Shape;99;p15"/>
          <p:cNvGrpSpPr/>
          <p:nvPr/>
        </p:nvGrpSpPr>
        <p:grpSpPr>
          <a:xfrm>
            <a:off x="4839188" y="1785188"/>
            <a:ext cx="1257000" cy="1163100"/>
            <a:chOff x="1587975" y="1572375"/>
            <a:chExt cx="1257000" cy="1163100"/>
          </a:xfrm>
        </p:grpSpPr>
        <p:sp>
          <p:nvSpPr>
            <p:cNvPr id="100" name="Google Shape;100;p15"/>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101" name="Google Shape;101;p15"/>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Member</a:t>
              </a:r>
              <a:endParaRPr sz="1800">
                <a:solidFill>
                  <a:srgbClr val="FFFFFF"/>
                </a:solidFill>
              </a:endParaRPr>
            </a:p>
          </p:txBody>
        </p:sp>
      </p:grpSp>
      <p:grpSp>
        <p:nvGrpSpPr>
          <p:cNvPr id="102" name="Google Shape;102;p15"/>
          <p:cNvGrpSpPr/>
          <p:nvPr/>
        </p:nvGrpSpPr>
        <p:grpSpPr>
          <a:xfrm>
            <a:off x="6630563" y="1785188"/>
            <a:ext cx="1257000" cy="1163100"/>
            <a:chOff x="1587975" y="1572375"/>
            <a:chExt cx="1257000" cy="1163100"/>
          </a:xfrm>
        </p:grpSpPr>
        <p:sp>
          <p:nvSpPr>
            <p:cNvPr id="103" name="Google Shape;103;p15"/>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104" name="Google Shape;104;p15"/>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Recruit</a:t>
              </a:r>
              <a:endParaRPr sz="1800">
                <a:solidFill>
                  <a:srgbClr val="FFFFFF"/>
                </a:solidFill>
              </a:endParaRPr>
            </a:p>
          </p:txBody>
        </p:sp>
      </p:grpSp>
      <p:sp>
        <p:nvSpPr>
          <p:cNvPr id="105" name="Google Shape;105;p15"/>
          <p:cNvSpPr txBox="1"/>
          <p:nvPr/>
        </p:nvSpPr>
        <p:spPr>
          <a:xfrm>
            <a:off x="161060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01</a:t>
            </a:r>
            <a:endParaRPr sz="1600">
              <a:solidFill>
                <a:srgbClr val="999999"/>
              </a:solidFill>
            </a:endParaRPr>
          </a:p>
        </p:txBody>
      </p:sp>
      <p:sp>
        <p:nvSpPr>
          <p:cNvPr id="106" name="Google Shape;106;p15"/>
          <p:cNvSpPr txBox="1"/>
          <p:nvPr/>
        </p:nvSpPr>
        <p:spPr>
          <a:xfrm>
            <a:off x="340197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02</a:t>
            </a:r>
            <a:endParaRPr sz="1600">
              <a:solidFill>
                <a:srgbClr val="999999"/>
              </a:solidFill>
            </a:endParaRPr>
          </a:p>
        </p:txBody>
      </p:sp>
      <p:sp>
        <p:nvSpPr>
          <p:cNvPr id="107" name="Google Shape;107;p15"/>
          <p:cNvSpPr txBox="1"/>
          <p:nvPr/>
        </p:nvSpPr>
        <p:spPr>
          <a:xfrm>
            <a:off x="519335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03</a:t>
            </a:r>
            <a:endParaRPr sz="1600">
              <a:solidFill>
                <a:srgbClr val="999999"/>
              </a:solidFill>
            </a:endParaRPr>
          </a:p>
        </p:txBody>
      </p:sp>
      <p:sp>
        <p:nvSpPr>
          <p:cNvPr id="108" name="Google Shape;108;p15"/>
          <p:cNvSpPr txBox="1"/>
          <p:nvPr/>
        </p:nvSpPr>
        <p:spPr>
          <a:xfrm>
            <a:off x="698472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04</a:t>
            </a:r>
            <a:endParaRPr sz="1600">
              <a:solidFill>
                <a:srgbClr val="999999"/>
              </a:solidFill>
            </a:endParaRPr>
          </a:p>
        </p:txBody>
      </p:sp>
      <p:cxnSp>
        <p:nvCxnSpPr>
          <p:cNvPr id="109" name="Google Shape;109;p15"/>
          <p:cNvCxnSpPr/>
          <p:nvPr/>
        </p:nvCxnSpPr>
        <p:spPr>
          <a:xfrm flipH="1">
            <a:off x="27761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110" name="Google Shape;110;p15"/>
          <p:cNvCxnSpPr/>
          <p:nvPr/>
        </p:nvCxnSpPr>
        <p:spPr>
          <a:xfrm flipH="1">
            <a:off x="64255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111" name="Google Shape;111;p15"/>
          <p:cNvCxnSpPr/>
          <p:nvPr/>
        </p:nvCxnSpPr>
        <p:spPr>
          <a:xfrm flipH="1">
            <a:off x="4567513" y="2948300"/>
            <a:ext cx="9000" cy="1386900"/>
          </a:xfrm>
          <a:prstGeom prst="straightConnector1">
            <a:avLst/>
          </a:prstGeom>
          <a:noFill/>
          <a:ln w="9525" cap="flat" cmpd="sng">
            <a:solidFill>
              <a:srgbClr val="999999"/>
            </a:solidFill>
            <a:prstDash val="dash"/>
            <a:round/>
            <a:headEnd type="none" w="med" len="med"/>
            <a:tailEnd type="none" w="med" len="med"/>
          </a:ln>
        </p:spPr>
      </p:cxnSp>
      <p:sp>
        <p:nvSpPr>
          <p:cNvPr id="112" name="Google Shape;112;p15"/>
          <p:cNvSpPr txBox="1"/>
          <p:nvPr/>
        </p:nvSpPr>
        <p:spPr>
          <a:xfrm>
            <a:off x="28515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・教授紹介</a:t>
            </a:r>
            <a:endParaRPr sz="1000">
              <a:solidFill>
                <a:srgbClr val="666666"/>
              </a:solidFill>
            </a:endParaRPr>
          </a:p>
        </p:txBody>
      </p:sp>
      <p:sp>
        <p:nvSpPr>
          <p:cNvPr id="113" name="Google Shape;113;p15"/>
          <p:cNvSpPr txBox="1"/>
          <p:nvPr/>
        </p:nvSpPr>
        <p:spPr>
          <a:xfrm>
            <a:off x="10678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・研究内容</a:t>
            </a:r>
            <a:endParaRPr sz="1000">
              <a:solidFill>
                <a:srgbClr val="666666"/>
              </a:solidFill>
            </a:endParaRPr>
          </a:p>
          <a:p>
            <a:pPr marL="0" lvl="0" indent="0" algn="l" rtl="0">
              <a:spcBef>
                <a:spcPts val="0"/>
              </a:spcBef>
              <a:spcAft>
                <a:spcPts val="0"/>
              </a:spcAft>
              <a:buNone/>
            </a:pPr>
            <a:r>
              <a:rPr lang="ja" sz="1000">
                <a:solidFill>
                  <a:srgbClr val="666666"/>
                </a:solidFill>
              </a:rPr>
              <a:t>・活動紹介</a:t>
            </a:r>
            <a:endParaRPr sz="1000">
              <a:solidFill>
                <a:srgbClr val="666666"/>
              </a:solidFill>
            </a:endParaRPr>
          </a:p>
          <a:p>
            <a:pPr marL="0" lvl="0" indent="0" algn="l" rtl="0">
              <a:spcBef>
                <a:spcPts val="0"/>
              </a:spcBef>
              <a:spcAft>
                <a:spcPts val="0"/>
              </a:spcAft>
              <a:buNone/>
            </a:pPr>
            <a:r>
              <a:rPr lang="ja" sz="1000">
                <a:solidFill>
                  <a:srgbClr val="666666"/>
                </a:solidFill>
              </a:rPr>
              <a:t>・文献, HP</a:t>
            </a:r>
            <a:endParaRPr sz="1000">
              <a:solidFill>
                <a:srgbClr val="666666"/>
              </a:solidFill>
            </a:endParaRPr>
          </a:p>
          <a:p>
            <a:pPr marL="0" lvl="0" indent="0" algn="l" rtl="0">
              <a:spcBef>
                <a:spcPts val="0"/>
              </a:spcBef>
              <a:spcAft>
                <a:spcPts val="0"/>
              </a:spcAft>
              <a:buNone/>
            </a:pPr>
            <a:r>
              <a:rPr lang="ja" sz="1000">
                <a:solidFill>
                  <a:srgbClr val="666666"/>
                </a:solidFill>
              </a:rPr>
              <a:t>・過去の三田祭論文,卒論</a:t>
            </a:r>
            <a:endParaRPr sz="1000">
              <a:solidFill>
                <a:srgbClr val="666666"/>
              </a:solidFill>
            </a:endParaRPr>
          </a:p>
        </p:txBody>
      </p:sp>
      <p:sp>
        <p:nvSpPr>
          <p:cNvPr id="114" name="Google Shape;114;p15"/>
          <p:cNvSpPr txBox="1"/>
          <p:nvPr/>
        </p:nvSpPr>
        <p:spPr>
          <a:xfrm>
            <a:off x="46800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・ゼミ生紹介</a:t>
            </a:r>
            <a:endParaRPr sz="1000">
              <a:solidFill>
                <a:srgbClr val="666666"/>
              </a:solidFill>
            </a:endParaRPr>
          </a:p>
        </p:txBody>
      </p:sp>
      <p:sp>
        <p:nvSpPr>
          <p:cNvPr id="115" name="Google Shape;115;p15"/>
          <p:cNvSpPr txBox="1"/>
          <p:nvPr/>
        </p:nvSpPr>
        <p:spPr>
          <a:xfrm>
            <a:off x="65381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・募集概要</a:t>
            </a:r>
            <a:endParaRPr sz="1000">
              <a:solidFill>
                <a:srgbClr val="666666"/>
              </a:solidFill>
            </a:endParaRPr>
          </a:p>
          <a:p>
            <a:pPr marL="0" lvl="0" indent="0" algn="l" rtl="0">
              <a:spcBef>
                <a:spcPts val="0"/>
              </a:spcBef>
              <a:spcAft>
                <a:spcPts val="0"/>
              </a:spcAft>
              <a:buNone/>
            </a:pPr>
            <a:r>
              <a:rPr lang="ja" sz="1000">
                <a:solidFill>
                  <a:srgbClr val="666666"/>
                </a:solidFill>
              </a:rPr>
              <a:t>・入ゼミ課題</a:t>
            </a:r>
            <a:endParaRPr sz="1000">
              <a:solidFill>
                <a:srgbClr val="666666"/>
              </a:solidFill>
            </a:endParaRPr>
          </a:p>
          <a:p>
            <a:pPr marL="0" lvl="0" indent="0" algn="l" rtl="0">
              <a:spcBef>
                <a:spcPts val="0"/>
              </a:spcBef>
              <a:spcAft>
                <a:spcPts val="0"/>
              </a:spcAft>
              <a:buNone/>
            </a:pPr>
            <a:r>
              <a:rPr lang="ja" sz="1000">
                <a:solidFill>
                  <a:srgbClr val="666666"/>
                </a:solidFill>
              </a:rPr>
              <a:t>・入ゼミ試験</a:t>
            </a:r>
            <a:endParaRPr sz="1000">
              <a:solidFill>
                <a:srgbClr val="666666"/>
              </a:solidFill>
            </a:endParaRPr>
          </a:p>
        </p:txBody>
      </p:sp>
      <p:sp>
        <p:nvSpPr>
          <p:cNvPr id="116" name="Google Shape;116;p15"/>
          <p:cNvSpPr/>
          <p:nvPr/>
        </p:nvSpPr>
        <p:spPr>
          <a:xfrm>
            <a:off x="2823438"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a:off x="4648138"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p:nvPr/>
        </p:nvSpPr>
        <p:spPr>
          <a:xfrm>
            <a:off x="6577800" y="11282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研究内容</a:t>
            </a:r>
            <a:endParaRPr sz="2200">
              <a:solidFill>
                <a:srgbClr val="81A0F7"/>
              </a:solidFill>
            </a:endParaRPr>
          </a:p>
        </p:txBody>
      </p:sp>
      <p:sp>
        <p:nvSpPr>
          <p:cNvPr id="124" name="Google Shape;124;p16"/>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4</a:t>
            </a:fld>
            <a:endParaRPr/>
          </a:p>
        </p:txBody>
      </p:sp>
      <p:sp>
        <p:nvSpPr>
          <p:cNvPr id="125" name="Google Shape;125;p16"/>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01　About us</a:t>
            </a:r>
            <a:endParaRPr>
              <a:solidFill>
                <a:srgbClr val="999999"/>
              </a:solidFill>
            </a:endParaRPr>
          </a:p>
        </p:txBody>
      </p:sp>
      <p:sp>
        <p:nvSpPr>
          <p:cNvPr id="127" name="Google Shape;127;p16"/>
          <p:cNvSpPr txBox="1"/>
          <p:nvPr/>
        </p:nvSpPr>
        <p:spPr>
          <a:xfrm>
            <a:off x="1089750" y="2140925"/>
            <a:ext cx="6964500" cy="5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2200" b="1">
                <a:solidFill>
                  <a:srgbClr val="81A0F7"/>
                </a:solidFill>
              </a:rPr>
              <a:t>麻生ゼミは法学部の中で唯一経済学を学ぶゼミです</a:t>
            </a:r>
            <a:endParaRPr sz="2200" b="1">
              <a:solidFill>
                <a:srgbClr val="81A0F7"/>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p:nvPr/>
        </p:nvSpPr>
        <p:spPr>
          <a:xfrm>
            <a:off x="1068750" y="2087575"/>
            <a:ext cx="7183500" cy="1985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ja" sz="1200">
                <a:solidFill>
                  <a:srgbClr val="666666"/>
                </a:solidFill>
              </a:rPr>
              <a:t>　公共経済学とは？</a:t>
            </a:r>
            <a:endParaRPr sz="1200">
              <a:solidFill>
                <a:srgbClr val="666666"/>
              </a:solidFill>
            </a:endParaRPr>
          </a:p>
          <a:p>
            <a:pPr marL="0" lvl="0" indent="0" algn="l" rtl="0">
              <a:spcBef>
                <a:spcPts val="0"/>
              </a:spcBef>
              <a:spcAft>
                <a:spcPts val="0"/>
              </a:spcAft>
              <a:buClr>
                <a:schemeClr val="dk1"/>
              </a:buClr>
              <a:buSzPts val="1100"/>
              <a:buFont typeface="Arial"/>
              <a:buNone/>
            </a:pPr>
            <a:endParaRPr sz="1200">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ja" sz="1200">
                <a:solidFill>
                  <a:srgbClr val="666666"/>
                </a:solidFill>
              </a:rPr>
              <a:t>　政府活動の根拠や政府活動の効果など公共部門のあり方を議論する学問です.</a:t>
            </a:r>
            <a:endParaRPr sz="1200">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ja" sz="1200">
                <a:solidFill>
                  <a:srgbClr val="666666"/>
                </a:solidFill>
              </a:rPr>
              <a:t>　伝統的な財政学とほぼ同じ領域をカバーしますが，制度の記述よりも応用経済学的分析を重視する</a:t>
            </a:r>
            <a:br>
              <a:rPr lang="ja" sz="1200">
                <a:solidFill>
                  <a:srgbClr val="666666"/>
                </a:solidFill>
              </a:rPr>
            </a:br>
            <a:r>
              <a:rPr lang="ja" sz="1200">
                <a:solidFill>
                  <a:srgbClr val="666666"/>
                </a:solidFill>
              </a:rPr>
              <a:t>　のが公共経済学になります.</a:t>
            </a:r>
            <a:endParaRPr sz="1200">
              <a:solidFill>
                <a:srgbClr val="666666"/>
              </a:solidFill>
            </a:endParaRPr>
          </a:p>
          <a:p>
            <a:pPr marL="0" lvl="0" indent="0" algn="l" rtl="0">
              <a:lnSpc>
                <a:spcPct val="115000"/>
              </a:lnSpc>
              <a:spcBef>
                <a:spcPts val="0"/>
              </a:spcBef>
              <a:spcAft>
                <a:spcPts val="0"/>
              </a:spcAft>
              <a:buNone/>
            </a:pPr>
            <a:r>
              <a:rPr lang="ja" sz="1200">
                <a:solidFill>
                  <a:srgbClr val="666666"/>
                </a:solidFill>
              </a:rPr>
              <a:t>　財政政策のあり方，税制，地方分権，社会保障制度，再分配政策など，わが国の抱える政策課題</a:t>
            </a:r>
            <a:endParaRPr sz="1200">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ja" sz="1200">
                <a:solidFill>
                  <a:srgbClr val="666666"/>
                </a:solidFill>
              </a:rPr>
              <a:t>　を理解するためには公共経済学の知識が必須です.</a:t>
            </a:r>
            <a:endParaRPr sz="1200">
              <a:solidFill>
                <a:srgbClr val="666666"/>
              </a:solidFill>
              <a:highlight>
                <a:srgbClr val="F3F3F3"/>
              </a:highlight>
            </a:endParaRPr>
          </a:p>
        </p:txBody>
      </p:sp>
      <p:sp>
        <p:nvSpPr>
          <p:cNvPr id="133" name="Google Shape;133;p17"/>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研究内容</a:t>
            </a:r>
            <a:endParaRPr sz="2200">
              <a:solidFill>
                <a:srgbClr val="81A0F7"/>
              </a:solidFill>
            </a:endParaRPr>
          </a:p>
        </p:txBody>
      </p:sp>
      <p:sp>
        <p:nvSpPr>
          <p:cNvPr id="134" name="Google Shape;134;p17"/>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5</a:t>
            </a:fld>
            <a:endParaRPr/>
          </a:p>
        </p:txBody>
      </p:sp>
      <p:sp>
        <p:nvSpPr>
          <p:cNvPr id="135" name="Google Shape;135;p17"/>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01　About us</a:t>
            </a:r>
            <a:endParaRPr>
              <a:solidFill>
                <a:srgbClr val="999999"/>
              </a:solidFill>
            </a:endParaRPr>
          </a:p>
        </p:txBody>
      </p:sp>
      <p:sp>
        <p:nvSpPr>
          <p:cNvPr id="137" name="Google Shape;137;p17"/>
          <p:cNvSpPr txBox="1"/>
          <p:nvPr/>
        </p:nvSpPr>
        <p:spPr>
          <a:xfrm>
            <a:off x="1109550" y="1341425"/>
            <a:ext cx="6964500" cy="5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2200" b="1">
                <a:solidFill>
                  <a:srgbClr val="81A0F7"/>
                </a:solidFill>
                <a:latin typeface="Arial" panose="020B0604020202020204" pitchFamily="34" charset="0"/>
                <a:cs typeface="Arial" panose="020B0604020202020204" pitchFamily="34" charset="0"/>
              </a:rPr>
              <a:t>具体的には、公共経済学・財政学を学ぶゼミです</a:t>
            </a:r>
            <a:endParaRPr sz="2200" b="1">
              <a:solidFill>
                <a:srgbClr val="81A0F7"/>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活動紹介</a:t>
            </a:r>
            <a:endParaRPr sz="2200">
              <a:solidFill>
                <a:srgbClr val="81A0F7"/>
              </a:solidFill>
            </a:endParaRPr>
          </a:p>
        </p:txBody>
      </p:sp>
      <p:sp>
        <p:nvSpPr>
          <p:cNvPr id="143" name="Google Shape;143;p18"/>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6</a:t>
            </a:fld>
            <a:endParaRPr/>
          </a:p>
        </p:txBody>
      </p:sp>
      <p:sp>
        <p:nvSpPr>
          <p:cNvPr id="144" name="Google Shape;144;p18"/>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01　About us</a:t>
            </a:r>
            <a:endParaRPr>
              <a:solidFill>
                <a:srgbClr val="999999"/>
              </a:solidFill>
            </a:endParaRPr>
          </a:p>
        </p:txBody>
      </p:sp>
      <p:sp>
        <p:nvSpPr>
          <p:cNvPr id="146" name="Google Shape;146;p18"/>
          <p:cNvSpPr/>
          <p:nvPr/>
        </p:nvSpPr>
        <p:spPr>
          <a:xfrm>
            <a:off x="750413" y="2611775"/>
            <a:ext cx="2034300" cy="355200"/>
          </a:xfrm>
          <a:prstGeom prst="homePlate">
            <a:avLst>
              <a:gd name="adj" fmla="val 50000"/>
            </a:avLst>
          </a:prstGeom>
          <a:solidFill>
            <a:srgbClr val="81A0F7">
              <a:alpha val="803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666666"/>
                </a:solidFill>
              </a:rPr>
              <a:t>3年 春学期</a:t>
            </a:r>
            <a:endParaRPr>
              <a:solidFill>
                <a:srgbClr val="666666"/>
              </a:solidFill>
            </a:endParaRPr>
          </a:p>
        </p:txBody>
      </p:sp>
      <p:sp>
        <p:nvSpPr>
          <p:cNvPr id="147" name="Google Shape;147;p18"/>
          <p:cNvSpPr/>
          <p:nvPr/>
        </p:nvSpPr>
        <p:spPr>
          <a:xfrm>
            <a:off x="2678113" y="2611775"/>
            <a:ext cx="2034300" cy="355200"/>
          </a:xfrm>
          <a:prstGeom prst="chevron">
            <a:avLst>
              <a:gd name="adj" fmla="val 50000"/>
            </a:avLst>
          </a:prstGeom>
          <a:solidFill>
            <a:srgbClr val="81A0F7">
              <a:alpha val="50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666666"/>
                </a:solidFill>
              </a:rPr>
              <a:t>夏休み</a:t>
            </a:r>
            <a:endParaRPr>
              <a:solidFill>
                <a:srgbClr val="666666"/>
              </a:solidFill>
            </a:endParaRPr>
          </a:p>
        </p:txBody>
      </p:sp>
      <p:sp>
        <p:nvSpPr>
          <p:cNvPr id="148" name="Google Shape;148;p18"/>
          <p:cNvSpPr/>
          <p:nvPr/>
        </p:nvSpPr>
        <p:spPr>
          <a:xfrm>
            <a:off x="4598313" y="2611775"/>
            <a:ext cx="2034300" cy="355200"/>
          </a:xfrm>
          <a:prstGeom prst="chevron">
            <a:avLst>
              <a:gd name="adj" fmla="val 50000"/>
            </a:avLst>
          </a:prstGeom>
          <a:solidFill>
            <a:srgbClr val="81A0F7">
              <a:alpha val="803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666666"/>
                </a:solidFill>
              </a:rPr>
              <a:t>秋学期</a:t>
            </a:r>
            <a:endParaRPr>
              <a:solidFill>
                <a:srgbClr val="666666"/>
              </a:solidFill>
            </a:endParaRPr>
          </a:p>
        </p:txBody>
      </p:sp>
      <p:sp>
        <p:nvSpPr>
          <p:cNvPr id="149" name="Google Shape;149;p18"/>
          <p:cNvSpPr/>
          <p:nvPr/>
        </p:nvSpPr>
        <p:spPr>
          <a:xfrm>
            <a:off x="6536288" y="2611775"/>
            <a:ext cx="2034300" cy="355200"/>
          </a:xfrm>
          <a:prstGeom prst="chevron">
            <a:avLst>
              <a:gd name="adj" fmla="val 50000"/>
            </a:avLst>
          </a:prstGeom>
          <a:solidFill>
            <a:srgbClr val="81A0F7">
              <a:alpha val="50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666666"/>
                </a:solidFill>
              </a:rPr>
              <a:t>4年生</a:t>
            </a:r>
            <a:endParaRPr>
              <a:solidFill>
                <a:srgbClr val="666666"/>
              </a:solidFill>
            </a:endParaRPr>
          </a:p>
        </p:txBody>
      </p:sp>
      <p:cxnSp>
        <p:nvCxnSpPr>
          <p:cNvPr id="150" name="Google Shape;150;p18"/>
          <p:cNvCxnSpPr/>
          <p:nvPr/>
        </p:nvCxnSpPr>
        <p:spPr>
          <a:xfrm flipH="1">
            <a:off x="919550" y="1224875"/>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151" name="Google Shape;151;p18"/>
          <p:cNvCxnSpPr/>
          <p:nvPr/>
        </p:nvCxnSpPr>
        <p:spPr>
          <a:xfrm flipH="1">
            <a:off x="2857525" y="2966975"/>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152" name="Google Shape;152;p18"/>
          <p:cNvCxnSpPr/>
          <p:nvPr/>
        </p:nvCxnSpPr>
        <p:spPr>
          <a:xfrm flipH="1">
            <a:off x="4786600" y="1224875"/>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153" name="Google Shape;153;p18"/>
          <p:cNvCxnSpPr/>
          <p:nvPr/>
        </p:nvCxnSpPr>
        <p:spPr>
          <a:xfrm flipH="1">
            <a:off x="6715675" y="2966975"/>
            <a:ext cx="9000" cy="1386900"/>
          </a:xfrm>
          <a:prstGeom prst="straightConnector1">
            <a:avLst/>
          </a:prstGeom>
          <a:noFill/>
          <a:ln w="9525" cap="flat" cmpd="sng">
            <a:solidFill>
              <a:srgbClr val="999999"/>
            </a:solidFill>
            <a:prstDash val="dash"/>
            <a:round/>
            <a:headEnd type="none" w="med" len="med"/>
            <a:tailEnd type="none" w="med" len="med"/>
          </a:ln>
        </p:spPr>
      </p:cxnSp>
      <p:sp>
        <p:nvSpPr>
          <p:cNvPr id="154" name="Google Shape;154;p18"/>
          <p:cNvSpPr txBox="1"/>
          <p:nvPr/>
        </p:nvSpPr>
        <p:spPr>
          <a:xfrm>
            <a:off x="946625" y="1224875"/>
            <a:ext cx="3122100" cy="13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b="1">
                <a:solidFill>
                  <a:srgbClr val="81A0F7"/>
                </a:solidFill>
              </a:rPr>
              <a:t>基礎理論の習得</a:t>
            </a:r>
            <a:endParaRPr sz="1100" b="1">
              <a:solidFill>
                <a:srgbClr val="81A0F7"/>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ja" sz="1000">
                <a:solidFill>
                  <a:srgbClr val="666666"/>
                </a:solidFill>
              </a:rPr>
              <a:t>基礎的な文献の購読・輪読を通して, </a:t>
            </a:r>
            <a:br>
              <a:rPr lang="ja" sz="1000">
                <a:solidFill>
                  <a:srgbClr val="666666"/>
                </a:solidFill>
              </a:rPr>
            </a:br>
            <a:r>
              <a:rPr lang="ja" sz="1000">
                <a:solidFill>
                  <a:srgbClr val="666666"/>
                </a:solidFill>
              </a:rPr>
              <a:t>経済学・財政学の基礎理論の習得を目指します.</a:t>
            </a: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ja" sz="1100" b="1">
                <a:solidFill>
                  <a:srgbClr val="81A0F7"/>
                </a:solidFill>
              </a:rPr>
              <a:t>統計学・計量経済学の理解</a:t>
            </a:r>
            <a:endParaRPr sz="1100" b="1">
              <a:solidFill>
                <a:srgbClr val="81A0F7"/>
              </a:solidFill>
            </a:endParaRPr>
          </a:p>
          <a:p>
            <a:pPr marL="0" lvl="0" indent="0" algn="l" rtl="0">
              <a:spcBef>
                <a:spcPts val="0"/>
              </a:spcBef>
              <a:spcAft>
                <a:spcPts val="0"/>
              </a:spcAft>
              <a:buNone/>
            </a:pPr>
            <a:endParaRPr sz="1000" b="1">
              <a:solidFill>
                <a:srgbClr val="81A0F7"/>
              </a:solidFill>
            </a:endParaRPr>
          </a:p>
          <a:p>
            <a:pPr marL="0" lvl="0" indent="0" algn="l" rtl="0">
              <a:spcBef>
                <a:spcPts val="0"/>
              </a:spcBef>
              <a:spcAft>
                <a:spcPts val="0"/>
              </a:spcAft>
              <a:buNone/>
            </a:pPr>
            <a:r>
              <a:rPr lang="ja" sz="1000">
                <a:solidFill>
                  <a:srgbClr val="666666"/>
                </a:solidFill>
              </a:rPr>
              <a:t>講義での解説や、統計ソフトRでの実習を行います.</a:t>
            </a:r>
            <a:endParaRPr sz="1000">
              <a:solidFill>
                <a:srgbClr val="666666"/>
              </a:solidFill>
            </a:endParaRPr>
          </a:p>
        </p:txBody>
      </p:sp>
      <p:sp>
        <p:nvSpPr>
          <p:cNvPr id="155" name="Google Shape;155;p18"/>
          <p:cNvSpPr txBox="1"/>
          <p:nvPr/>
        </p:nvSpPr>
        <p:spPr>
          <a:xfrm>
            <a:off x="2920125" y="2966975"/>
            <a:ext cx="3122100" cy="13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b="1">
                <a:solidFill>
                  <a:srgbClr val="81A0F7"/>
                </a:solidFill>
              </a:rPr>
              <a:t>夏合宿</a:t>
            </a:r>
            <a:endParaRPr sz="1100" b="1">
              <a:solidFill>
                <a:srgbClr val="81A0F7"/>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ja" sz="1000">
                <a:solidFill>
                  <a:srgbClr val="666666"/>
                </a:solidFill>
              </a:rPr>
              <a:t>2泊3日のゼミ合宿を毎年開催しています.</a:t>
            </a:r>
            <a:br>
              <a:rPr lang="ja" sz="1000">
                <a:solidFill>
                  <a:srgbClr val="666666"/>
                </a:solidFill>
              </a:rPr>
            </a:br>
            <a:r>
              <a:rPr lang="ja" sz="1000">
                <a:solidFill>
                  <a:srgbClr val="666666"/>
                </a:solidFill>
              </a:rPr>
              <a:t>（</a:t>
            </a:r>
            <a:r>
              <a:rPr lang="ja" sz="1000" dirty="0">
                <a:solidFill>
                  <a:srgbClr val="666666"/>
                </a:solidFill>
              </a:rPr>
              <a:t>202</a:t>
            </a:r>
            <a:r>
              <a:rPr lang="en-US" altLang="ja-JP" sz="1000" dirty="0">
                <a:solidFill>
                  <a:srgbClr val="666666"/>
                </a:solidFill>
              </a:rPr>
              <a:t>1</a:t>
            </a:r>
            <a:r>
              <a:rPr lang="ja" sz="1000">
                <a:solidFill>
                  <a:srgbClr val="666666"/>
                </a:solidFill>
              </a:rPr>
              <a:t>年度に関しては不開催）</a:t>
            </a:r>
            <a:endParaRPr sz="1000">
              <a:solidFill>
                <a:srgbClr val="666666"/>
              </a:solidFill>
            </a:endParaRPr>
          </a:p>
          <a:p>
            <a:pPr marL="0" lvl="0" indent="0" algn="l" rtl="0">
              <a:spcBef>
                <a:spcPts val="0"/>
              </a:spcBef>
              <a:spcAft>
                <a:spcPts val="0"/>
              </a:spcAft>
              <a:buNone/>
            </a:pPr>
            <a:r>
              <a:rPr lang="ja" sz="1000">
                <a:solidFill>
                  <a:srgbClr val="666666"/>
                </a:solidFill>
              </a:rPr>
              <a:t>真面目に研究・発表しつつも, 空き時間や夜は</a:t>
            </a:r>
            <a:br>
              <a:rPr lang="ja" sz="1000">
                <a:solidFill>
                  <a:srgbClr val="666666"/>
                </a:solidFill>
              </a:rPr>
            </a:br>
            <a:r>
              <a:rPr lang="ja" sz="1000">
                <a:solidFill>
                  <a:srgbClr val="666666"/>
                </a:solidFill>
              </a:rPr>
              <a:t>観光をしたりコンパをしたり親睦を深めています.</a:t>
            </a:r>
            <a:endParaRPr sz="1000">
              <a:solidFill>
                <a:srgbClr val="666666"/>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endParaRPr sz="1000">
              <a:solidFill>
                <a:srgbClr val="666666"/>
              </a:solidFill>
            </a:endParaRPr>
          </a:p>
        </p:txBody>
      </p:sp>
      <p:sp>
        <p:nvSpPr>
          <p:cNvPr id="156" name="Google Shape;156;p18"/>
          <p:cNvSpPr txBox="1"/>
          <p:nvPr/>
        </p:nvSpPr>
        <p:spPr>
          <a:xfrm>
            <a:off x="4869775" y="1224875"/>
            <a:ext cx="3196500" cy="13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b="1">
                <a:solidFill>
                  <a:srgbClr val="81A0F7"/>
                </a:solidFill>
              </a:rPr>
              <a:t>グループ研究</a:t>
            </a:r>
            <a:endParaRPr sz="1100" b="1">
              <a:solidFill>
                <a:srgbClr val="81A0F7"/>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ja" sz="1000">
                <a:solidFill>
                  <a:srgbClr val="434343"/>
                </a:solidFill>
              </a:rPr>
              <a:t>グループごとに年金, 世代会計, 社会資本整備などの</a:t>
            </a:r>
            <a:endParaRPr sz="1000">
              <a:solidFill>
                <a:srgbClr val="434343"/>
              </a:solidFill>
            </a:endParaRPr>
          </a:p>
          <a:p>
            <a:pPr marL="0" lvl="0" indent="0" algn="l" rtl="0">
              <a:spcBef>
                <a:spcPts val="0"/>
              </a:spcBef>
              <a:spcAft>
                <a:spcPts val="0"/>
              </a:spcAft>
              <a:buNone/>
            </a:pPr>
            <a:r>
              <a:rPr lang="ja" sz="1000">
                <a:solidFill>
                  <a:srgbClr val="434343"/>
                </a:solidFill>
              </a:rPr>
              <a:t>具体的なテーマについての研究を行います.</a:t>
            </a:r>
            <a:br>
              <a:rPr lang="ja" sz="1000">
                <a:solidFill>
                  <a:srgbClr val="434343"/>
                </a:solidFill>
              </a:rPr>
            </a:br>
            <a:br>
              <a:rPr lang="ja" sz="1000">
                <a:solidFill>
                  <a:srgbClr val="434343"/>
                </a:solidFill>
              </a:rPr>
            </a:br>
            <a:endParaRPr sz="1000">
              <a:solidFill>
                <a:srgbClr val="434343"/>
              </a:solidFill>
            </a:endParaRPr>
          </a:p>
          <a:p>
            <a:pPr marL="0" lvl="0" indent="0" algn="l" rtl="0">
              <a:spcBef>
                <a:spcPts val="0"/>
              </a:spcBef>
              <a:spcAft>
                <a:spcPts val="0"/>
              </a:spcAft>
              <a:buClr>
                <a:schemeClr val="dk1"/>
              </a:buClr>
              <a:buSzPts val="1100"/>
              <a:buFont typeface="Arial"/>
              <a:buNone/>
            </a:pPr>
            <a:r>
              <a:rPr lang="ja" sz="1000" u="sng">
                <a:solidFill>
                  <a:srgbClr val="434343"/>
                </a:solidFill>
              </a:rPr>
              <a:t>※ 現在は,三田祭論文の作成は行なっていません</a:t>
            </a:r>
            <a:endParaRPr sz="1000" u="sng">
              <a:solidFill>
                <a:srgbClr val="434343"/>
              </a:solidFill>
            </a:endParaRPr>
          </a:p>
          <a:p>
            <a:pPr marL="0" lvl="0" indent="0" algn="l" rtl="0">
              <a:spcBef>
                <a:spcPts val="0"/>
              </a:spcBef>
              <a:spcAft>
                <a:spcPts val="0"/>
              </a:spcAft>
              <a:buNone/>
            </a:pPr>
            <a:endParaRPr sz="1000">
              <a:solidFill>
                <a:srgbClr val="666666"/>
              </a:solidFill>
            </a:endParaRPr>
          </a:p>
        </p:txBody>
      </p:sp>
      <p:sp>
        <p:nvSpPr>
          <p:cNvPr id="157" name="Google Shape;157;p18"/>
          <p:cNvSpPr txBox="1"/>
          <p:nvPr/>
        </p:nvSpPr>
        <p:spPr>
          <a:xfrm>
            <a:off x="6715675" y="2966975"/>
            <a:ext cx="2238900" cy="13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100" b="1">
                <a:solidFill>
                  <a:srgbClr val="81A0F7"/>
                </a:solidFill>
              </a:rPr>
              <a:t>卒論</a:t>
            </a:r>
            <a:endParaRPr sz="1100" b="1">
              <a:solidFill>
                <a:srgbClr val="81A0F7"/>
              </a:solidFill>
            </a:endParaRPr>
          </a:p>
          <a:p>
            <a:pPr marL="0" lvl="0" indent="0" algn="l" rtl="0">
              <a:spcBef>
                <a:spcPts val="0"/>
              </a:spcBef>
              <a:spcAft>
                <a:spcPts val="0"/>
              </a:spcAft>
              <a:buNone/>
            </a:pPr>
            <a:endParaRPr sz="1000">
              <a:solidFill>
                <a:srgbClr val="666666"/>
              </a:solidFill>
            </a:endParaRPr>
          </a:p>
          <a:p>
            <a:pPr marL="0" lvl="0" indent="0" algn="l" rtl="0">
              <a:spcBef>
                <a:spcPts val="0"/>
              </a:spcBef>
              <a:spcAft>
                <a:spcPts val="0"/>
              </a:spcAft>
              <a:buNone/>
            </a:pPr>
            <a:r>
              <a:rPr lang="ja" sz="1000">
                <a:solidFill>
                  <a:srgbClr val="666666"/>
                </a:solidFill>
              </a:rPr>
              <a:t>1年かけて個人ごとに取り組みます.</a:t>
            </a:r>
            <a:endParaRPr sz="1000">
              <a:solidFill>
                <a:srgbClr val="666666"/>
              </a:solidFill>
            </a:endParaRPr>
          </a:p>
          <a:p>
            <a:pPr marL="0" lvl="0" indent="0" algn="l" rtl="0">
              <a:spcBef>
                <a:spcPts val="0"/>
              </a:spcBef>
              <a:spcAft>
                <a:spcPts val="0"/>
              </a:spcAft>
              <a:buNone/>
            </a:pPr>
            <a:r>
              <a:rPr lang="ja" sz="1000">
                <a:solidFill>
                  <a:srgbClr val="666666"/>
                </a:solidFill>
              </a:rPr>
              <a:t>扱える内容は広範囲です.</a:t>
            </a:r>
            <a:endParaRPr sz="10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9"/>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文献, HP</a:t>
            </a:r>
            <a:endParaRPr sz="2200">
              <a:solidFill>
                <a:srgbClr val="81A0F7"/>
              </a:solidFill>
            </a:endParaRPr>
          </a:p>
        </p:txBody>
      </p:sp>
      <p:sp>
        <p:nvSpPr>
          <p:cNvPr id="163" name="Google Shape;163;p19"/>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7</a:t>
            </a:fld>
            <a:endParaRPr/>
          </a:p>
        </p:txBody>
      </p:sp>
      <p:sp>
        <p:nvSpPr>
          <p:cNvPr id="164" name="Google Shape;164;p19"/>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01　About us</a:t>
            </a:r>
            <a:endParaRPr>
              <a:solidFill>
                <a:srgbClr val="999999"/>
              </a:solidFill>
            </a:endParaRPr>
          </a:p>
        </p:txBody>
      </p:sp>
      <p:sp>
        <p:nvSpPr>
          <p:cNvPr id="166" name="Google Shape;166;p19"/>
          <p:cNvSpPr txBox="1"/>
          <p:nvPr/>
        </p:nvSpPr>
        <p:spPr>
          <a:xfrm>
            <a:off x="923875" y="107175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800"/>
              </a:spcBef>
              <a:spcAft>
                <a:spcPts val="0"/>
              </a:spcAft>
              <a:buNone/>
            </a:pPr>
            <a:endParaRPr>
              <a:solidFill>
                <a:schemeClr val="dk1"/>
              </a:solidFill>
            </a:endParaRPr>
          </a:p>
        </p:txBody>
      </p:sp>
      <p:sp>
        <p:nvSpPr>
          <p:cNvPr id="167" name="Google Shape;167;p19"/>
          <p:cNvSpPr txBox="1"/>
          <p:nvPr/>
        </p:nvSpPr>
        <p:spPr>
          <a:xfrm>
            <a:off x="1707150" y="876325"/>
            <a:ext cx="5729700" cy="2585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麻生良文「ミクロ経済学入門」ミネルヴァ書房</a:t>
            </a:r>
            <a:br>
              <a:rPr lang="ja" sz="1600">
                <a:solidFill>
                  <a:srgbClr val="434343"/>
                </a:solidFill>
              </a:rPr>
            </a:br>
            <a:r>
              <a:rPr lang="ja" sz="1600">
                <a:solidFill>
                  <a:srgbClr val="434343"/>
                </a:solidFill>
              </a:rPr>
              <a:t>	 </a:t>
            </a:r>
            <a:r>
              <a:rPr lang="ja" b="1">
                <a:solidFill>
                  <a:srgbClr val="81A0F7"/>
                </a:solidFill>
              </a:rPr>
              <a:t>▷</a:t>
            </a:r>
            <a:r>
              <a:rPr lang="ja">
                <a:solidFill>
                  <a:srgbClr val="434343"/>
                </a:solidFill>
              </a:rPr>
              <a:t>『経済原論Ⅱ』の教科書</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麻生良文「マクロ経済学入門」ミネルヴァ書房 </a:t>
            </a:r>
            <a:endParaRPr sz="1600">
              <a:solidFill>
                <a:srgbClr val="434343"/>
              </a:solidFill>
            </a:endParaRPr>
          </a:p>
          <a:p>
            <a:pPr marL="0" lvl="0" indent="0" algn="l" rtl="0">
              <a:lnSpc>
                <a:spcPct val="100000"/>
              </a:lnSpc>
              <a:spcBef>
                <a:spcPts val="800"/>
              </a:spcBef>
              <a:spcAft>
                <a:spcPts val="0"/>
              </a:spcAft>
              <a:buNone/>
            </a:pPr>
            <a:r>
              <a:rPr lang="ja" sz="1600">
                <a:solidFill>
                  <a:srgbClr val="434343"/>
                </a:solidFill>
              </a:rPr>
              <a:t>	 </a:t>
            </a:r>
            <a:r>
              <a:rPr lang="ja" b="1">
                <a:solidFill>
                  <a:srgbClr val="81A0F7"/>
                </a:solidFill>
              </a:rPr>
              <a:t>▷</a:t>
            </a:r>
            <a:r>
              <a:rPr lang="ja">
                <a:solidFill>
                  <a:srgbClr val="434343"/>
                </a:solidFill>
              </a:rPr>
              <a:t>『経済原論Ⅰ』の教科書</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麻生良文「公共経済学」有斐閣</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麻生・小黒・鈴木「財政学15講」新世社</a:t>
            </a:r>
            <a:endParaRPr sz="1600">
              <a:solidFill>
                <a:srgbClr val="434343"/>
              </a:solidFill>
            </a:endParaRPr>
          </a:p>
          <a:p>
            <a:pPr marL="0" lvl="0" indent="0" algn="l" rtl="0">
              <a:lnSpc>
                <a:spcPct val="100000"/>
              </a:lnSpc>
              <a:spcBef>
                <a:spcPts val="800"/>
              </a:spcBef>
              <a:spcAft>
                <a:spcPts val="0"/>
              </a:spcAft>
              <a:buNone/>
            </a:pPr>
            <a:r>
              <a:rPr lang="ja" sz="1600">
                <a:solidFill>
                  <a:srgbClr val="434343"/>
                </a:solidFill>
              </a:rPr>
              <a:t>	</a:t>
            </a:r>
            <a:r>
              <a:rPr lang="ja" b="1">
                <a:solidFill>
                  <a:srgbClr val="81A0F7"/>
                </a:solidFill>
              </a:rPr>
              <a:t>▷</a:t>
            </a:r>
            <a:r>
              <a:rPr lang="ja">
                <a:solidFill>
                  <a:srgbClr val="434343"/>
                </a:solidFill>
              </a:rPr>
              <a:t>『財政論Ⅰ・Ⅱ』の教科書</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M.フリードマン「資本主義と自由」日経BP社</a:t>
            </a:r>
            <a:endParaRPr sz="1600">
              <a:solidFill>
                <a:srgbClr val="434343"/>
              </a:solidFill>
            </a:endParaRPr>
          </a:p>
          <a:p>
            <a:pPr marL="0" lvl="0" indent="457200" algn="l" rtl="0">
              <a:lnSpc>
                <a:spcPct val="100000"/>
              </a:lnSpc>
              <a:spcBef>
                <a:spcPts val="800"/>
              </a:spcBef>
              <a:spcAft>
                <a:spcPts val="0"/>
              </a:spcAft>
              <a:buNone/>
            </a:pPr>
            <a:r>
              <a:rPr lang="ja" b="1">
                <a:solidFill>
                  <a:srgbClr val="81A0F7"/>
                </a:solidFill>
              </a:rPr>
              <a:t>▷</a:t>
            </a:r>
            <a:r>
              <a:rPr lang="ja">
                <a:solidFill>
                  <a:srgbClr val="434343"/>
                </a:solidFill>
              </a:rPr>
              <a:t>入ゼミ課題の書評の書籍</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u="sng">
                <a:solidFill>
                  <a:schemeClr val="hlink"/>
                </a:solidFill>
                <a:hlinkClick r:id="rId3"/>
              </a:rPr>
              <a:t>http://fs1.law.keio.ac.jp/~aso/</a:t>
            </a:r>
            <a:endParaRPr sz="1600">
              <a:solidFill>
                <a:srgbClr val="434343"/>
              </a:solidFill>
            </a:endParaRPr>
          </a:p>
          <a:p>
            <a:pPr marL="0" lvl="0" indent="0" algn="l" rtl="0">
              <a:lnSpc>
                <a:spcPct val="100000"/>
              </a:lnSpc>
              <a:spcBef>
                <a:spcPts val="800"/>
              </a:spcBef>
              <a:spcAft>
                <a:spcPts val="0"/>
              </a:spcAft>
              <a:buNone/>
            </a:pPr>
            <a:endParaRPr sz="1600">
              <a:solidFill>
                <a:srgbClr val="43434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488700" y="161550"/>
            <a:ext cx="8343600" cy="44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ja" sz="2200">
                <a:solidFill>
                  <a:srgbClr val="81A0F7"/>
                </a:solidFill>
              </a:rPr>
              <a:t>過去の三田祭論文, 卒論</a:t>
            </a:r>
            <a:endParaRPr sz="2200">
              <a:solidFill>
                <a:srgbClr val="81A0F7"/>
              </a:solidFill>
            </a:endParaRPr>
          </a:p>
        </p:txBody>
      </p:sp>
      <p:sp>
        <p:nvSpPr>
          <p:cNvPr id="173" name="Google Shape;173;p20"/>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8</a:t>
            </a:fld>
            <a:endParaRPr/>
          </a:p>
        </p:txBody>
      </p:sp>
      <p:sp>
        <p:nvSpPr>
          <p:cNvPr id="174" name="Google Shape;174;p20"/>
          <p:cNvSpPr/>
          <p:nvPr/>
        </p:nvSpPr>
        <p:spPr>
          <a:xfrm>
            <a:off x="381975" y="137400"/>
            <a:ext cx="26400" cy="495000"/>
          </a:xfrm>
          <a:prstGeom prst="rect">
            <a:avLst/>
          </a:prstGeom>
          <a:solidFill>
            <a:srgbClr val="81A0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txBox="1"/>
          <p:nvPr/>
        </p:nvSpPr>
        <p:spPr>
          <a:xfrm>
            <a:off x="7482900" y="207300"/>
            <a:ext cx="1661100" cy="355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ja">
                <a:solidFill>
                  <a:srgbClr val="999999"/>
                </a:solidFill>
              </a:rPr>
              <a:t>01　About us</a:t>
            </a:r>
            <a:endParaRPr>
              <a:solidFill>
                <a:srgbClr val="999999"/>
              </a:solidFill>
            </a:endParaRPr>
          </a:p>
        </p:txBody>
      </p:sp>
      <p:sp>
        <p:nvSpPr>
          <p:cNvPr id="176" name="Google Shape;176;p20"/>
          <p:cNvSpPr txBox="1"/>
          <p:nvPr/>
        </p:nvSpPr>
        <p:spPr>
          <a:xfrm>
            <a:off x="923875" y="107175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800"/>
              </a:spcBef>
              <a:spcAft>
                <a:spcPts val="0"/>
              </a:spcAft>
              <a:buNone/>
            </a:pPr>
            <a:endParaRPr>
              <a:solidFill>
                <a:schemeClr val="dk1"/>
              </a:solidFill>
            </a:endParaRPr>
          </a:p>
        </p:txBody>
      </p:sp>
      <p:sp>
        <p:nvSpPr>
          <p:cNvPr id="177" name="Google Shape;177;p20"/>
          <p:cNvSpPr txBox="1"/>
          <p:nvPr/>
        </p:nvSpPr>
        <p:spPr>
          <a:xfrm>
            <a:off x="1705625" y="728450"/>
            <a:ext cx="4361700" cy="300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地方分権</a:t>
            </a:r>
            <a:endParaRPr sz="1600">
              <a:solidFill>
                <a:srgbClr val="434343"/>
              </a:solidFill>
            </a:endParaRPr>
          </a:p>
          <a:p>
            <a:pPr marL="0" lvl="0" indent="457200" algn="l" rtl="0">
              <a:lnSpc>
                <a:spcPct val="100000"/>
              </a:lnSpc>
              <a:spcBef>
                <a:spcPts val="800"/>
              </a:spcBef>
              <a:spcAft>
                <a:spcPts val="0"/>
              </a:spcAft>
              <a:buNone/>
            </a:pPr>
            <a:r>
              <a:rPr lang="ja" b="1">
                <a:solidFill>
                  <a:srgbClr val="81A0F7"/>
                </a:solidFill>
              </a:rPr>
              <a:t>▷</a:t>
            </a:r>
            <a:r>
              <a:rPr lang="ja">
                <a:solidFill>
                  <a:srgbClr val="434343"/>
                </a:solidFill>
              </a:rPr>
              <a:t>地方税改革，交付税，市町村合併</a:t>
            </a:r>
            <a:endParaRPr>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税制改革</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社会資本整備</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電力自由化</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土地問題</a:t>
            </a:r>
            <a:endParaRPr sz="1600">
              <a:solidFill>
                <a:srgbClr val="434343"/>
              </a:solidFill>
            </a:endParaRPr>
          </a:p>
          <a:p>
            <a:pPr marL="457200" lvl="0" indent="0" algn="l" rtl="0">
              <a:lnSpc>
                <a:spcPct val="100000"/>
              </a:lnSpc>
              <a:spcBef>
                <a:spcPts val="800"/>
              </a:spcBef>
              <a:spcAft>
                <a:spcPts val="0"/>
              </a:spcAft>
              <a:buNone/>
            </a:pPr>
            <a:r>
              <a:rPr lang="ja" b="1">
                <a:solidFill>
                  <a:srgbClr val="81A0F7"/>
                </a:solidFill>
              </a:rPr>
              <a:t>▷</a:t>
            </a:r>
            <a:r>
              <a:rPr lang="ja">
                <a:solidFill>
                  <a:srgbClr val="434343"/>
                </a:solidFill>
              </a:rPr>
              <a:t>農地，都市の土地利用</a:t>
            </a:r>
            <a:endParaRPr>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環境問題</a:t>
            </a:r>
            <a:endParaRPr sz="1600">
              <a:solidFill>
                <a:srgbClr val="434343"/>
              </a:solidFill>
            </a:endParaRPr>
          </a:p>
          <a:p>
            <a:pPr marL="457200" lvl="0" indent="0" algn="l" rtl="0">
              <a:lnSpc>
                <a:spcPct val="100000"/>
              </a:lnSpc>
              <a:spcBef>
                <a:spcPts val="800"/>
              </a:spcBef>
              <a:spcAft>
                <a:spcPts val="0"/>
              </a:spcAft>
              <a:buNone/>
            </a:pPr>
            <a:r>
              <a:rPr lang="ja" b="1">
                <a:solidFill>
                  <a:srgbClr val="81A0F7"/>
                </a:solidFill>
              </a:rPr>
              <a:t>▷</a:t>
            </a:r>
            <a:r>
              <a:rPr lang="ja">
                <a:solidFill>
                  <a:srgbClr val="434343"/>
                </a:solidFill>
              </a:rPr>
              <a:t>地球温暖化，ゴミ処理</a:t>
            </a:r>
            <a:endParaRPr>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職業訓練</a:t>
            </a:r>
            <a:endParaRPr sz="1600">
              <a:solidFill>
                <a:srgbClr val="434343"/>
              </a:solidFill>
            </a:endParaRPr>
          </a:p>
          <a:p>
            <a:pPr marL="0" lvl="0" indent="0" algn="l" rtl="0">
              <a:lnSpc>
                <a:spcPct val="100000"/>
              </a:lnSpc>
              <a:spcBef>
                <a:spcPts val="800"/>
              </a:spcBef>
              <a:spcAft>
                <a:spcPts val="0"/>
              </a:spcAft>
              <a:buNone/>
            </a:pPr>
            <a:r>
              <a:rPr lang="ja" sz="1800" b="1">
                <a:solidFill>
                  <a:srgbClr val="81A0F7"/>
                </a:solidFill>
              </a:rPr>
              <a:t>● </a:t>
            </a:r>
            <a:r>
              <a:rPr lang="ja" sz="1600">
                <a:solidFill>
                  <a:srgbClr val="434343"/>
                </a:solidFill>
              </a:rPr>
              <a:t>アベノミクス</a:t>
            </a:r>
            <a:endParaRPr sz="1600">
              <a:solidFill>
                <a:srgbClr val="43434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1"/>
          <p:cNvSpPr txBox="1">
            <a:spLocks noGrp="1"/>
          </p:cNvSpPr>
          <p:nvPr>
            <p:ph type="title"/>
          </p:nvPr>
        </p:nvSpPr>
        <p:spPr>
          <a:xfrm>
            <a:off x="311700" y="98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 sz="2200">
                <a:solidFill>
                  <a:srgbClr val="81A0F7"/>
                </a:solidFill>
              </a:rPr>
              <a:t>Agenda</a:t>
            </a:r>
            <a:endParaRPr sz="2200">
              <a:solidFill>
                <a:srgbClr val="81A0F7"/>
              </a:solidFill>
            </a:endParaRPr>
          </a:p>
        </p:txBody>
      </p:sp>
      <p:sp>
        <p:nvSpPr>
          <p:cNvPr id="183" name="Google Shape;183;p21"/>
          <p:cNvSpPr txBox="1">
            <a:spLocks noGrp="1"/>
          </p:cNvSpPr>
          <p:nvPr>
            <p:ph type="sldNum" idx="12"/>
          </p:nvPr>
        </p:nvSpPr>
        <p:spPr>
          <a:xfrm>
            <a:off x="8283608" y="46543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ja"/>
              <a:t>9</a:t>
            </a:fld>
            <a:endParaRPr/>
          </a:p>
        </p:txBody>
      </p:sp>
      <p:cxnSp>
        <p:nvCxnSpPr>
          <p:cNvPr id="184" name="Google Shape;184;p21"/>
          <p:cNvCxnSpPr/>
          <p:nvPr/>
        </p:nvCxnSpPr>
        <p:spPr>
          <a:xfrm>
            <a:off x="311700" y="555800"/>
            <a:ext cx="8520600" cy="0"/>
          </a:xfrm>
          <a:prstGeom prst="straightConnector1">
            <a:avLst/>
          </a:prstGeom>
          <a:noFill/>
          <a:ln w="19050" cap="flat" cmpd="sng">
            <a:solidFill>
              <a:srgbClr val="CCCCCC"/>
            </a:solidFill>
            <a:prstDash val="solid"/>
            <a:round/>
            <a:headEnd type="none" w="med" len="med"/>
            <a:tailEnd type="none" w="med" len="med"/>
          </a:ln>
        </p:spPr>
      </p:cxnSp>
      <p:grpSp>
        <p:nvGrpSpPr>
          <p:cNvPr id="185" name="Google Shape;185;p21"/>
          <p:cNvGrpSpPr/>
          <p:nvPr/>
        </p:nvGrpSpPr>
        <p:grpSpPr>
          <a:xfrm>
            <a:off x="1256438" y="1785188"/>
            <a:ext cx="1257000" cy="1163100"/>
            <a:chOff x="1587975" y="1572375"/>
            <a:chExt cx="1257000" cy="1163100"/>
          </a:xfrm>
        </p:grpSpPr>
        <p:sp>
          <p:nvSpPr>
            <p:cNvPr id="186" name="Google Shape;186;p21"/>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187" name="Google Shape;187;p21"/>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About us</a:t>
              </a:r>
              <a:endParaRPr sz="1800">
                <a:solidFill>
                  <a:srgbClr val="FFFFFF"/>
                </a:solidFill>
              </a:endParaRPr>
            </a:p>
          </p:txBody>
        </p:sp>
      </p:grpSp>
      <p:grpSp>
        <p:nvGrpSpPr>
          <p:cNvPr id="188" name="Google Shape;188;p21"/>
          <p:cNvGrpSpPr/>
          <p:nvPr/>
        </p:nvGrpSpPr>
        <p:grpSpPr>
          <a:xfrm>
            <a:off x="3047813" y="1785188"/>
            <a:ext cx="1257000" cy="1163100"/>
            <a:chOff x="1587975" y="1572375"/>
            <a:chExt cx="1257000" cy="1163100"/>
          </a:xfrm>
        </p:grpSpPr>
        <p:sp>
          <p:nvSpPr>
            <p:cNvPr id="189" name="Google Shape;189;p21"/>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190" name="Google Shape;190;p21"/>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Professor</a:t>
              </a:r>
              <a:endParaRPr sz="1800">
                <a:solidFill>
                  <a:srgbClr val="FFFFFF"/>
                </a:solidFill>
              </a:endParaRPr>
            </a:p>
          </p:txBody>
        </p:sp>
      </p:grpSp>
      <p:grpSp>
        <p:nvGrpSpPr>
          <p:cNvPr id="191" name="Google Shape;191;p21"/>
          <p:cNvGrpSpPr/>
          <p:nvPr/>
        </p:nvGrpSpPr>
        <p:grpSpPr>
          <a:xfrm>
            <a:off x="4839188" y="1785188"/>
            <a:ext cx="1257000" cy="1163100"/>
            <a:chOff x="1587975" y="1572375"/>
            <a:chExt cx="1257000" cy="1163100"/>
          </a:xfrm>
        </p:grpSpPr>
        <p:sp>
          <p:nvSpPr>
            <p:cNvPr id="192" name="Google Shape;192;p21"/>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193" name="Google Shape;193;p21"/>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Member</a:t>
              </a:r>
              <a:endParaRPr sz="1800">
                <a:solidFill>
                  <a:srgbClr val="FFFFFF"/>
                </a:solidFill>
              </a:endParaRPr>
            </a:p>
          </p:txBody>
        </p:sp>
      </p:grpSp>
      <p:grpSp>
        <p:nvGrpSpPr>
          <p:cNvPr id="194" name="Google Shape;194;p21"/>
          <p:cNvGrpSpPr/>
          <p:nvPr/>
        </p:nvGrpSpPr>
        <p:grpSpPr>
          <a:xfrm>
            <a:off x="6630563" y="1785188"/>
            <a:ext cx="1257000" cy="1163100"/>
            <a:chOff x="1587975" y="1572375"/>
            <a:chExt cx="1257000" cy="1163100"/>
          </a:xfrm>
        </p:grpSpPr>
        <p:sp>
          <p:nvSpPr>
            <p:cNvPr id="195" name="Google Shape;195;p21"/>
            <p:cNvSpPr/>
            <p:nvPr/>
          </p:nvSpPr>
          <p:spPr>
            <a:xfrm>
              <a:off x="1616775" y="1572375"/>
              <a:ext cx="1199400" cy="1163100"/>
            </a:xfrm>
            <a:prstGeom prst="ellipse">
              <a:avLst/>
            </a:prstGeom>
            <a:solidFill>
              <a:srgbClr val="81A0F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196" name="Google Shape;196;p21"/>
            <p:cNvSpPr txBox="1"/>
            <p:nvPr/>
          </p:nvSpPr>
          <p:spPr>
            <a:xfrm>
              <a:off x="1587975" y="1957125"/>
              <a:ext cx="12570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800">
                  <a:solidFill>
                    <a:srgbClr val="FFFFFF"/>
                  </a:solidFill>
                </a:rPr>
                <a:t>Recruit</a:t>
              </a:r>
              <a:endParaRPr sz="1800">
                <a:solidFill>
                  <a:srgbClr val="FFFFFF"/>
                </a:solidFill>
              </a:endParaRPr>
            </a:p>
          </p:txBody>
        </p:sp>
      </p:grpSp>
      <p:sp>
        <p:nvSpPr>
          <p:cNvPr id="197" name="Google Shape;197;p21"/>
          <p:cNvSpPr txBox="1"/>
          <p:nvPr/>
        </p:nvSpPr>
        <p:spPr>
          <a:xfrm>
            <a:off x="161060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01</a:t>
            </a:r>
            <a:endParaRPr sz="1600">
              <a:solidFill>
                <a:srgbClr val="999999"/>
              </a:solidFill>
            </a:endParaRPr>
          </a:p>
        </p:txBody>
      </p:sp>
      <p:sp>
        <p:nvSpPr>
          <p:cNvPr id="198" name="Google Shape;198;p21"/>
          <p:cNvSpPr txBox="1"/>
          <p:nvPr/>
        </p:nvSpPr>
        <p:spPr>
          <a:xfrm>
            <a:off x="340197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02</a:t>
            </a:r>
            <a:endParaRPr sz="1600">
              <a:solidFill>
                <a:srgbClr val="999999"/>
              </a:solidFill>
            </a:endParaRPr>
          </a:p>
        </p:txBody>
      </p:sp>
      <p:sp>
        <p:nvSpPr>
          <p:cNvPr id="199" name="Google Shape;199;p21"/>
          <p:cNvSpPr txBox="1"/>
          <p:nvPr/>
        </p:nvSpPr>
        <p:spPr>
          <a:xfrm>
            <a:off x="5193350"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03</a:t>
            </a:r>
            <a:endParaRPr sz="1600">
              <a:solidFill>
                <a:srgbClr val="999999"/>
              </a:solidFill>
            </a:endParaRPr>
          </a:p>
        </p:txBody>
      </p:sp>
      <p:sp>
        <p:nvSpPr>
          <p:cNvPr id="200" name="Google Shape;200;p21"/>
          <p:cNvSpPr txBox="1"/>
          <p:nvPr/>
        </p:nvSpPr>
        <p:spPr>
          <a:xfrm>
            <a:off x="6984725" y="1323188"/>
            <a:ext cx="548700" cy="46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sz="1600">
                <a:solidFill>
                  <a:srgbClr val="999999"/>
                </a:solidFill>
              </a:rPr>
              <a:t>04</a:t>
            </a:r>
            <a:endParaRPr sz="1600">
              <a:solidFill>
                <a:srgbClr val="999999"/>
              </a:solidFill>
            </a:endParaRPr>
          </a:p>
        </p:txBody>
      </p:sp>
      <p:cxnSp>
        <p:nvCxnSpPr>
          <p:cNvPr id="201" name="Google Shape;201;p21"/>
          <p:cNvCxnSpPr/>
          <p:nvPr/>
        </p:nvCxnSpPr>
        <p:spPr>
          <a:xfrm flipH="1">
            <a:off x="27761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202" name="Google Shape;202;p21"/>
          <p:cNvCxnSpPr/>
          <p:nvPr/>
        </p:nvCxnSpPr>
        <p:spPr>
          <a:xfrm flipH="1">
            <a:off x="6425550" y="2948300"/>
            <a:ext cx="9000" cy="1386900"/>
          </a:xfrm>
          <a:prstGeom prst="straightConnector1">
            <a:avLst/>
          </a:prstGeom>
          <a:noFill/>
          <a:ln w="9525" cap="flat" cmpd="sng">
            <a:solidFill>
              <a:srgbClr val="999999"/>
            </a:solidFill>
            <a:prstDash val="dash"/>
            <a:round/>
            <a:headEnd type="none" w="med" len="med"/>
            <a:tailEnd type="none" w="med" len="med"/>
          </a:ln>
        </p:spPr>
      </p:cxnSp>
      <p:cxnSp>
        <p:nvCxnSpPr>
          <p:cNvPr id="203" name="Google Shape;203;p21"/>
          <p:cNvCxnSpPr/>
          <p:nvPr/>
        </p:nvCxnSpPr>
        <p:spPr>
          <a:xfrm flipH="1">
            <a:off x="4567513" y="2948300"/>
            <a:ext cx="9000" cy="1386900"/>
          </a:xfrm>
          <a:prstGeom prst="straightConnector1">
            <a:avLst/>
          </a:prstGeom>
          <a:noFill/>
          <a:ln w="9525" cap="flat" cmpd="sng">
            <a:solidFill>
              <a:srgbClr val="999999"/>
            </a:solidFill>
            <a:prstDash val="dash"/>
            <a:round/>
            <a:headEnd type="none" w="med" len="med"/>
            <a:tailEnd type="none" w="med" len="med"/>
          </a:ln>
        </p:spPr>
      </p:cxnSp>
      <p:sp>
        <p:nvSpPr>
          <p:cNvPr id="204" name="Google Shape;204;p21"/>
          <p:cNvSpPr txBox="1"/>
          <p:nvPr/>
        </p:nvSpPr>
        <p:spPr>
          <a:xfrm>
            <a:off x="28515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・教授紹介</a:t>
            </a:r>
            <a:endParaRPr sz="1000">
              <a:solidFill>
                <a:srgbClr val="666666"/>
              </a:solidFill>
            </a:endParaRPr>
          </a:p>
        </p:txBody>
      </p:sp>
      <p:sp>
        <p:nvSpPr>
          <p:cNvPr id="205" name="Google Shape;205;p21"/>
          <p:cNvSpPr txBox="1"/>
          <p:nvPr/>
        </p:nvSpPr>
        <p:spPr>
          <a:xfrm>
            <a:off x="10678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・研究内容</a:t>
            </a:r>
            <a:endParaRPr sz="1000">
              <a:solidFill>
                <a:srgbClr val="666666"/>
              </a:solidFill>
            </a:endParaRPr>
          </a:p>
          <a:p>
            <a:pPr marL="0" lvl="0" indent="0" algn="l" rtl="0">
              <a:spcBef>
                <a:spcPts val="0"/>
              </a:spcBef>
              <a:spcAft>
                <a:spcPts val="0"/>
              </a:spcAft>
              <a:buNone/>
            </a:pPr>
            <a:r>
              <a:rPr lang="ja" sz="1000">
                <a:solidFill>
                  <a:srgbClr val="666666"/>
                </a:solidFill>
              </a:rPr>
              <a:t>・活動紹介</a:t>
            </a:r>
            <a:endParaRPr sz="1000">
              <a:solidFill>
                <a:srgbClr val="666666"/>
              </a:solidFill>
            </a:endParaRPr>
          </a:p>
          <a:p>
            <a:pPr marL="0" lvl="0" indent="0" algn="l" rtl="0">
              <a:spcBef>
                <a:spcPts val="0"/>
              </a:spcBef>
              <a:spcAft>
                <a:spcPts val="0"/>
              </a:spcAft>
              <a:buNone/>
            </a:pPr>
            <a:r>
              <a:rPr lang="ja" sz="1000">
                <a:solidFill>
                  <a:srgbClr val="666666"/>
                </a:solidFill>
              </a:rPr>
              <a:t>・文献, HP</a:t>
            </a:r>
            <a:endParaRPr sz="1000">
              <a:solidFill>
                <a:srgbClr val="666666"/>
              </a:solidFill>
            </a:endParaRPr>
          </a:p>
          <a:p>
            <a:pPr marL="0" lvl="0" indent="0" algn="l" rtl="0">
              <a:spcBef>
                <a:spcPts val="0"/>
              </a:spcBef>
              <a:spcAft>
                <a:spcPts val="0"/>
              </a:spcAft>
              <a:buNone/>
            </a:pPr>
            <a:r>
              <a:rPr lang="ja" sz="1000">
                <a:solidFill>
                  <a:srgbClr val="666666"/>
                </a:solidFill>
              </a:rPr>
              <a:t>・過去の三田祭論文,卒論</a:t>
            </a:r>
            <a:endParaRPr sz="1000">
              <a:solidFill>
                <a:srgbClr val="666666"/>
              </a:solidFill>
            </a:endParaRPr>
          </a:p>
        </p:txBody>
      </p:sp>
      <p:sp>
        <p:nvSpPr>
          <p:cNvPr id="206" name="Google Shape;206;p21"/>
          <p:cNvSpPr txBox="1"/>
          <p:nvPr/>
        </p:nvSpPr>
        <p:spPr>
          <a:xfrm>
            <a:off x="468007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・ゼミ生紹介</a:t>
            </a:r>
            <a:endParaRPr sz="1000">
              <a:solidFill>
                <a:srgbClr val="666666"/>
              </a:solidFill>
            </a:endParaRPr>
          </a:p>
        </p:txBody>
      </p:sp>
      <p:sp>
        <p:nvSpPr>
          <p:cNvPr id="207" name="Google Shape;207;p21"/>
          <p:cNvSpPr txBox="1"/>
          <p:nvPr/>
        </p:nvSpPr>
        <p:spPr>
          <a:xfrm>
            <a:off x="6538125" y="3001913"/>
            <a:ext cx="1641900" cy="16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1000">
                <a:solidFill>
                  <a:srgbClr val="666666"/>
                </a:solidFill>
              </a:rPr>
              <a:t>・募集概要</a:t>
            </a:r>
            <a:endParaRPr sz="1000">
              <a:solidFill>
                <a:srgbClr val="666666"/>
              </a:solidFill>
            </a:endParaRPr>
          </a:p>
          <a:p>
            <a:pPr marL="0" lvl="0" indent="0" algn="l" rtl="0">
              <a:spcBef>
                <a:spcPts val="0"/>
              </a:spcBef>
              <a:spcAft>
                <a:spcPts val="0"/>
              </a:spcAft>
              <a:buNone/>
            </a:pPr>
            <a:r>
              <a:rPr lang="ja" sz="1000">
                <a:solidFill>
                  <a:srgbClr val="666666"/>
                </a:solidFill>
              </a:rPr>
              <a:t>・入ゼミ課題</a:t>
            </a:r>
            <a:endParaRPr sz="1000">
              <a:solidFill>
                <a:srgbClr val="666666"/>
              </a:solidFill>
            </a:endParaRPr>
          </a:p>
          <a:p>
            <a:pPr marL="0" lvl="0" indent="0" algn="l" rtl="0">
              <a:spcBef>
                <a:spcPts val="0"/>
              </a:spcBef>
              <a:spcAft>
                <a:spcPts val="0"/>
              </a:spcAft>
              <a:buNone/>
            </a:pPr>
            <a:r>
              <a:rPr lang="ja" sz="1000">
                <a:solidFill>
                  <a:srgbClr val="666666"/>
                </a:solidFill>
              </a:rPr>
              <a:t>・入ゼミ試験</a:t>
            </a:r>
            <a:endParaRPr sz="1000">
              <a:solidFill>
                <a:srgbClr val="666666"/>
              </a:solidFill>
            </a:endParaRPr>
          </a:p>
        </p:txBody>
      </p:sp>
      <p:sp>
        <p:nvSpPr>
          <p:cNvPr id="208" name="Google Shape;208;p21"/>
          <p:cNvSpPr/>
          <p:nvPr/>
        </p:nvSpPr>
        <p:spPr>
          <a:xfrm>
            <a:off x="1003913"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a:off x="4648138" y="13058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1"/>
          <p:cNvSpPr/>
          <p:nvPr/>
        </p:nvSpPr>
        <p:spPr>
          <a:xfrm>
            <a:off x="6577800" y="1128275"/>
            <a:ext cx="1705800" cy="3109200"/>
          </a:xfrm>
          <a:prstGeom prst="rect">
            <a:avLst/>
          </a:prstGeom>
          <a:solidFill>
            <a:srgbClr val="FFFFFF">
              <a:alpha val="76850"/>
            </a:srgb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1342</Words>
  <Application>Microsoft Office PowerPoint</Application>
  <PresentationFormat>画面に合わせる (16:9)</PresentationFormat>
  <Paragraphs>276</Paragraphs>
  <Slides>19</Slides>
  <Notes>19</Notes>
  <HiddenSlides>0</HiddenSlides>
  <MMClips>0</MMClips>
  <ScaleCrop>false</ScaleCrop>
  <HeadingPairs>
    <vt:vector size="6" baseType="variant">
      <vt:variant>
        <vt:lpstr>使用されているフォント</vt:lpstr>
      </vt:variant>
      <vt:variant>
        <vt:i4>1</vt:i4>
      </vt:variant>
      <vt:variant>
        <vt:lpstr>テーマ</vt:lpstr>
      </vt:variant>
      <vt:variant>
        <vt:i4>1</vt:i4>
      </vt:variant>
      <vt:variant>
        <vt:lpstr>スライド タイトル</vt:lpstr>
      </vt:variant>
      <vt:variant>
        <vt:i4>19</vt:i4>
      </vt:variant>
    </vt:vector>
  </HeadingPairs>
  <TitlesOfParts>
    <vt:vector size="21" baseType="lpstr">
      <vt:lpstr>Arial</vt:lpstr>
      <vt:lpstr>Simple Light</vt:lpstr>
      <vt:lpstr>麻生良文研究会</vt:lpstr>
      <vt:lpstr>Agenda</vt:lpstr>
      <vt:lpstr>Agenda</vt:lpstr>
      <vt:lpstr>研究内容</vt:lpstr>
      <vt:lpstr>研究内容</vt:lpstr>
      <vt:lpstr>活動紹介</vt:lpstr>
      <vt:lpstr>文献, HP</vt:lpstr>
      <vt:lpstr>過去の三田祭論文, 卒論</vt:lpstr>
      <vt:lpstr>Agenda</vt:lpstr>
      <vt:lpstr>教授紹介</vt:lpstr>
      <vt:lpstr>教授紹介</vt:lpstr>
      <vt:lpstr>Agenda</vt:lpstr>
      <vt:lpstr>ゼミ生紹介</vt:lpstr>
      <vt:lpstr>ゼミ生紹介</vt:lpstr>
      <vt:lpstr>Agenda</vt:lpstr>
      <vt:lpstr>募集概要</vt:lpstr>
      <vt:lpstr>入ゼミ課題</vt:lpstr>
      <vt:lpstr>入ゼミ試験</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麻生良文研究会の紹介</dc:title>
  <dc:creator>Risa Hasegawa</dc:creator>
  <cp:lastModifiedBy>長谷川 里沙</cp:lastModifiedBy>
  <cp:revision>7</cp:revision>
  <dcterms:modified xsi:type="dcterms:W3CDTF">2021-07-04T12:10:22Z</dcterms:modified>
</cp:coreProperties>
</file>